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7"/>
  </p:notesMasterIdLst>
  <p:sldIdLst>
    <p:sldId id="604" r:id="rId2"/>
    <p:sldId id="607" r:id="rId3"/>
    <p:sldId id="436" r:id="rId4"/>
    <p:sldId id="437" r:id="rId5"/>
    <p:sldId id="420" r:id="rId6"/>
    <p:sldId id="618" r:id="rId7"/>
    <p:sldId id="620" r:id="rId8"/>
    <p:sldId id="624" r:id="rId9"/>
    <p:sldId id="626" r:id="rId10"/>
    <p:sldId id="627" r:id="rId11"/>
    <p:sldId id="628" r:id="rId12"/>
    <p:sldId id="629" r:id="rId13"/>
    <p:sldId id="630" r:id="rId14"/>
    <p:sldId id="631" r:id="rId15"/>
    <p:sldId id="617" r:id="rId1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181B7356-E62B-45B0-9381-E9F1854D6AFB}">
          <p14:sldIdLst>
            <p14:sldId id="604"/>
            <p14:sldId id="607"/>
            <p14:sldId id="436"/>
            <p14:sldId id="437"/>
            <p14:sldId id="420"/>
            <p14:sldId id="618"/>
            <p14:sldId id="620"/>
            <p14:sldId id="624"/>
            <p14:sldId id="626"/>
            <p14:sldId id="627"/>
            <p14:sldId id="628"/>
            <p14:sldId id="629"/>
            <p14:sldId id="630"/>
            <p14:sldId id="631"/>
            <p14:sldId id="617"/>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lifford Kapono" initials="CK"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4843" autoAdjust="0"/>
    <p:restoredTop sz="93253" autoAdjust="0"/>
  </p:normalViewPr>
  <p:slideViewPr>
    <p:cSldViewPr snapToGrid="0" snapToObjects="1">
      <p:cViewPr varScale="1">
        <p:scale>
          <a:sx n="80" d="100"/>
          <a:sy n="80" d="100"/>
        </p:scale>
        <p:origin x="60" y="180"/>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commentAuthors" Target="commentAuthors.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35BF7BB-EB9D-0847-A2D5-9D07CD186379}" type="datetimeFigureOut">
              <a:rPr lang="en-US" smtClean="0"/>
              <a:t>10/12/2020</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72D5096-F11F-2744-90EE-CC197F732503}" type="slidenum">
              <a:rPr lang="en-US" smtClean="0"/>
              <a:t>‹#›</a:t>
            </a:fld>
            <a:endParaRPr lang="en-US"/>
          </a:p>
        </p:txBody>
      </p:sp>
    </p:spTree>
    <p:extLst>
      <p:ext uri="{BB962C8B-B14F-4D97-AF65-F5344CB8AC3E}">
        <p14:creationId xmlns:p14="http://schemas.microsoft.com/office/powerpoint/2010/main" val="1563382097"/>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9" name="Google Shape;199;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531250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you can see here at  random MS1 scan from the chromatogram.</a:t>
            </a:r>
          </a:p>
          <a:p>
            <a:r>
              <a:rPr lang="en-US" dirty="0"/>
              <a:t>The </a:t>
            </a:r>
            <a:r>
              <a:rPr lang="en-US" dirty="0" err="1"/>
              <a:t>the</a:t>
            </a:r>
            <a:r>
              <a:rPr lang="en-US" dirty="0"/>
              <a:t> </a:t>
            </a:r>
            <a:r>
              <a:rPr lang="en-US" dirty="0" err="1"/>
              <a:t>dataanalysis</a:t>
            </a:r>
            <a:r>
              <a:rPr lang="en-US" dirty="0"/>
              <a:t> workflow we decided to use starts with MS1 feature extraction with </a:t>
            </a:r>
            <a:r>
              <a:rPr lang="en-US" dirty="0" err="1"/>
              <a:t>Mzmine</a:t>
            </a:r>
            <a:r>
              <a:rPr lang="en-US" dirty="0"/>
              <a:t>.</a:t>
            </a:r>
          </a:p>
          <a:p>
            <a:r>
              <a:rPr lang="en-US" dirty="0"/>
              <a:t>Here we pick high resolved exact masses and build extracted ion chromatograms in all samples. After this we align the XICs between different samples for relative quantitative comparison and within samples to identify different ion-adducts. </a:t>
            </a:r>
          </a:p>
          <a:p>
            <a:r>
              <a:rPr lang="en-US" dirty="0"/>
              <a:t>This not only reduces redundancy</a:t>
            </a:r>
            <a:r>
              <a:rPr lang="en-US" baseline="0" dirty="0"/>
              <a:t> but </a:t>
            </a:r>
            <a:r>
              <a:rPr lang="en-US" baseline="0" dirty="0" err="1"/>
              <a:t>allso</a:t>
            </a:r>
            <a:r>
              <a:rPr lang="en-US" baseline="0" dirty="0"/>
              <a:t> increases confidence the molecular </a:t>
            </a:r>
            <a:r>
              <a:rPr lang="en-US" baseline="0" dirty="0" err="1"/>
              <a:t>formual</a:t>
            </a:r>
            <a:r>
              <a:rPr lang="en-US" baseline="0" dirty="0"/>
              <a:t> </a:t>
            </a:r>
            <a:r>
              <a:rPr lang="en-US" baseline="0" dirty="0" err="1"/>
              <a:t>calcualation</a:t>
            </a:r>
            <a:r>
              <a:rPr lang="en-US" baseline="0" dirty="0"/>
              <a:t> as this provides fixed atom number for example for Sodium Adducts.</a:t>
            </a:r>
          </a:p>
          <a:p>
            <a:r>
              <a:rPr lang="en-US" baseline="0" dirty="0"/>
              <a:t>However the Molecular formulas do not provide use structural </a:t>
            </a:r>
            <a:r>
              <a:rPr lang="en-US" baseline="0" dirty="0" err="1"/>
              <a:t>informations</a:t>
            </a:r>
            <a:r>
              <a:rPr lang="en-US" baseline="0" dirty="0"/>
              <a:t>.</a:t>
            </a:r>
          </a:p>
          <a:p>
            <a:r>
              <a:rPr lang="en-US" baseline="0" dirty="0" err="1"/>
              <a:t>Herefor</a:t>
            </a:r>
            <a:r>
              <a:rPr lang="en-US" baseline="0" dirty="0"/>
              <a:t> we need to connect MS2 fragmentation data. And to connect this information the </a:t>
            </a:r>
            <a:r>
              <a:rPr lang="en-US" baseline="0" dirty="0" err="1"/>
              <a:t>the</a:t>
            </a:r>
            <a:r>
              <a:rPr lang="en-US" baseline="0" dirty="0"/>
              <a:t> MS1 data we actually had to dome up with a software solution which was realized by two computer science undergrads in our lab and is now available in the latest version of </a:t>
            </a:r>
            <a:r>
              <a:rPr lang="en-US" baseline="0" dirty="0" err="1"/>
              <a:t>Mzmine</a:t>
            </a:r>
            <a:r>
              <a:rPr lang="en-US" baseline="0" dirty="0"/>
              <a:t>.</a:t>
            </a:r>
          </a:p>
          <a:p>
            <a:r>
              <a:rPr lang="en-US" baseline="0" dirty="0"/>
              <a:t>Once we connect MS2 scan to our MS1 feature we search the fragment spectra against spectral libraries in order to annotated the molecules.</a:t>
            </a:r>
          </a:p>
          <a:p>
            <a:r>
              <a:rPr lang="en-US" baseline="0" dirty="0"/>
              <a:t> </a:t>
            </a:r>
            <a:endParaRPr lang="de-DE" dirty="0"/>
          </a:p>
        </p:txBody>
      </p:sp>
      <p:sp>
        <p:nvSpPr>
          <p:cNvPr id="4" name="Slide Number Placeholder 3"/>
          <p:cNvSpPr>
            <a:spLocks noGrp="1"/>
          </p:cNvSpPr>
          <p:nvPr>
            <p:ph type="sldNum" sz="quarter" idx="10"/>
          </p:nvPr>
        </p:nvSpPr>
        <p:spPr/>
        <p:txBody>
          <a:bodyPr/>
          <a:lstStyle/>
          <a:p>
            <a:fld id="{FB5BAB7C-E061-4E2C-BD6A-0FA487BDB470}" type="slidenum">
              <a:rPr lang="en-US" smtClean="0"/>
              <a:t>4</a:t>
            </a:fld>
            <a:endParaRPr lang="en-US"/>
          </a:p>
        </p:txBody>
      </p:sp>
    </p:spTree>
    <p:extLst>
      <p:ext uri="{BB962C8B-B14F-4D97-AF65-F5344CB8AC3E}">
        <p14:creationId xmlns:p14="http://schemas.microsoft.com/office/powerpoint/2010/main" val="12611577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72D5096-F11F-2744-90EE-CC197F732503}" type="slidenum">
              <a:rPr lang="en-US" smtClean="0"/>
              <a:t>7</a:t>
            </a:fld>
            <a:endParaRPr lang="en-US"/>
          </a:p>
        </p:txBody>
      </p:sp>
    </p:spTree>
    <p:extLst>
      <p:ext uri="{BB962C8B-B14F-4D97-AF65-F5344CB8AC3E}">
        <p14:creationId xmlns:p14="http://schemas.microsoft.com/office/powerpoint/2010/main" val="5058641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5a1f3049f9_0_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0" name="Google Shape;300;g5a1f3049f9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809608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70BB7602-FC6D-47B3-8303-0444E3528500}" type="datetime1">
              <a:rPr lang="en-US" smtClean="0"/>
              <a:t>10/12/2020</a:t>
            </a:fld>
            <a:endParaRPr lang="en-US"/>
          </a:p>
        </p:txBody>
      </p:sp>
      <p:sp>
        <p:nvSpPr>
          <p:cNvPr id="5" name="Footer Placeholder 4"/>
          <p:cNvSpPr>
            <a:spLocks noGrp="1"/>
          </p:cNvSpPr>
          <p:nvPr>
            <p:ph type="ftr" sz="quarter" idx="11"/>
          </p:nvPr>
        </p:nvSpPr>
        <p:spPr/>
        <p:txBody>
          <a:bodyPr/>
          <a:lstStyle/>
          <a:p>
            <a:r>
              <a:rPr lang="en-US"/>
              <a:t>GNPS Tutorial Module 18 - LCMS Dashboard</a:t>
            </a:r>
          </a:p>
        </p:txBody>
      </p:sp>
      <p:sp>
        <p:nvSpPr>
          <p:cNvPr id="6" name="Slide Number Placeholder 5"/>
          <p:cNvSpPr>
            <a:spLocks noGrp="1"/>
          </p:cNvSpPr>
          <p:nvPr>
            <p:ph type="sldNum" sz="quarter" idx="12"/>
          </p:nvPr>
        </p:nvSpPr>
        <p:spPr/>
        <p:txBody>
          <a:bodyPr/>
          <a:lstStyle/>
          <a:p>
            <a:fld id="{4CB6DF64-918B-0F46-A97E-09DDFEA08376}" type="slidenum">
              <a:rPr lang="en-US" smtClean="0"/>
              <a:t>‹#›</a:t>
            </a:fld>
            <a:endParaRPr lang="en-US"/>
          </a:p>
        </p:txBody>
      </p:sp>
      <p:pic>
        <p:nvPicPr>
          <p:cNvPr id="7" name="Picture 2" descr="http://ucpa.ucsd.edu/img/guidelines/gl-4-seal.png">
            <a:extLst>
              <a:ext uri="{FF2B5EF4-FFF2-40B4-BE49-F238E27FC236}">
                <a16:creationId xmlns:a16="http://schemas.microsoft.com/office/drawing/2014/main" id="{F5883281-D152-417C-9634-1E19A2BC271B}"/>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798676" y="44451"/>
            <a:ext cx="1600528" cy="9603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01020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F560E5A-4647-481F-B074-CEF55F4F608F}" type="datetime1">
              <a:rPr lang="en-US" smtClean="0"/>
              <a:t>10/12/2020</a:t>
            </a:fld>
            <a:endParaRPr lang="en-US"/>
          </a:p>
        </p:txBody>
      </p:sp>
      <p:sp>
        <p:nvSpPr>
          <p:cNvPr id="5" name="Footer Placeholder 4"/>
          <p:cNvSpPr>
            <a:spLocks noGrp="1"/>
          </p:cNvSpPr>
          <p:nvPr>
            <p:ph type="ftr" sz="quarter" idx="11"/>
          </p:nvPr>
        </p:nvSpPr>
        <p:spPr/>
        <p:txBody>
          <a:bodyPr/>
          <a:lstStyle/>
          <a:p>
            <a:r>
              <a:rPr lang="en-US"/>
              <a:t>GNPS Tutorial Module 18 - LCMS Dashboard</a:t>
            </a:r>
          </a:p>
        </p:txBody>
      </p:sp>
      <p:sp>
        <p:nvSpPr>
          <p:cNvPr id="6" name="Slide Number Placeholder 5"/>
          <p:cNvSpPr>
            <a:spLocks noGrp="1"/>
          </p:cNvSpPr>
          <p:nvPr>
            <p:ph type="sldNum" sz="quarter" idx="12"/>
          </p:nvPr>
        </p:nvSpPr>
        <p:spPr/>
        <p:txBody>
          <a:bodyPr/>
          <a:lstStyle/>
          <a:p>
            <a:fld id="{4CB6DF64-918B-0F46-A97E-09DDFEA08376}" type="slidenum">
              <a:rPr lang="en-US" smtClean="0"/>
              <a:t>‹#›</a:t>
            </a:fld>
            <a:endParaRPr lang="en-US"/>
          </a:p>
        </p:txBody>
      </p:sp>
      <p:pic>
        <p:nvPicPr>
          <p:cNvPr id="7" name="Picture 2" descr="http://ucpa.ucsd.edu/img/guidelines/gl-4-seal.png">
            <a:extLst>
              <a:ext uri="{FF2B5EF4-FFF2-40B4-BE49-F238E27FC236}">
                <a16:creationId xmlns:a16="http://schemas.microsoft.com/office/drawing/2014/main" id="{C75C6CB4-125C-4D34-8C4F-FC5D3BC11CB7}"/>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798676" y="44451"/>
            <a:ext cx="1600528" cy="9603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87806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30E517C-4658-450F-9150-2E654C24F281}" type="datetime1">
              <a:rPr lang="en-US" smtClean="0"/>
              <a:t>10/12/2020</a:t>
            </a:fld>
            <a:endParaRPr lang="en-US"/>
          </a:p>
        </p:txBody>
      </p:sp>
      <p:sp>
        <p:nvSpPr>
          <p:cNvPr id="5" name="Footer Placeholder 4"/>
          <p:cNvSpPr>
            <a:spLocks noGrp="1"/>
          </p:cNvSpPr>
          <p:nvPr>
            <p:ph type="ftr" sz="quarter" idx="11"/>
          </p:nvPr>
        </p:nvSpPr>
        <p:spPr/>
        <p:txBody>
          <a:bodyPr/>
          <a:lstStyle/>
          <a:p>
            <a:r>
              <a:rPr lang="en-US"/>
              <a:t>GNPS Tutorial Module 18 - LCMS Dashboard</a:t>
            </a:r>
          </a:p>
        </p:txBody>
      </p:sp>
      <p:sp>
        <p:nvSpPr>
          <p:cNvPr id="6" name="Slide Number Placeholder 5"/>
          <p:cNvSpPr>
            <a:spLocks noGrp="1"/>
          </p:cNvSpPr>
          <p:nvPr>
            <p:ph type="sldNum" sz="quarter" idx="12"/>
          </p:nvPr>
        </p:nvSpPr>
        <p:spPr/>
        <p:txBody>
          <a:bodyPr/>
          <a:lstStyle/>
          <a:p>
            <a:fld id="{4CB6DF64-918B-0F46-A97E-09DDFEA08376}" type="slidenum">
              <a:rPr lang="en-US" smtClean="0"/>
              <a:t>‹#›</a:t>
            </a:fld>
            <a:endParaRPr lang="en-US"/>
          </a:p>
        </p:txBody>
      </p:sp>
      <p:pic>
        <p:nvPicPr>
          <p:cNvPr id="7" name="Picture 2" descr="http://ucpa.ucsd.edu/img/guidelines/gl-4-seal.png">
            <a:extLst>
              <a:ext uri="{FF2B5EF4-FFF2-40B4-BE49-F238E27FC236}">
                <a16:creationId xmlns:a16="http://schemas.microsoft.com/office/drawing/2014/main" id="{B5BDF575-7DC9-4F3E-9966-ECD3EFD68F41}"/>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798676" y="44451"/>
            <a:ext cx="1600528" cy="9603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292906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31301093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183E4AB-5EC5-4610-9FEC-76D2A354EFFE}" type="datetime1">
              <a:rPr lang="en-US" smtClean="0"/>
              <a:t>10/12/2020</a:t>
            </a:fld>
            <a:endParaRPr lang="en-US"/>
          </a:p>
        </p:txBody>
      </p:sp>
      <p:sp>
        <p:nvSpPr>
          <p:cNvPr id="5" name="Footer Placeholder 4"/>
          <p:cNvSpPr>
            <a:spLocks noGrp="1"/>
          </p:cNvSpPr>
          <p:nvPr>
            <p:ph type="ftr" sz="quarter" idx="11"/>
          </p:nvPr>
        </p:nvSpPr>
        <p:spPr/>
        <p:txBody>
          <a:bodyPr/>
          <a:lstStyle/>
          <a:p>
            <a:r>
              <a:rPr lang="en-US"/>
              <a:t>GNPS Tutorial Module 18 - LCMS Dashboard</a:t>
            </a:r>
          </a:p>
        </p:txBody>
      </p:sp>
      <p:sp>
        <p:nvSpPr>
          <p:cNvPr id="6" name="Slide Number Placeholder 5"/>
          <p:cNvSpPr>
            <a:spLocks noGrp="1"/>
          </p:cNvSpPr>
          <p:nvPr>
            <p:ph type="sldNum" sz="quarter" idx="12"/>
          </p:nvPr>
        </p:nvSpPr>
        <p:spPr/>
        <p:txBody>
          <a:bodyPr/>
          <a:lstStyle/>
          <a:p>
            <a:fld id="{4CB6DF64-918B-0F46-A97E-09DDFEA08376}" type="slidenum">
              <a:rPr lang="en-US" smtClean="0"/>
              <a:t>‹#›</a:t>
            </a:fld>
            <a:endParaRPr lang="en-US"/>
          </a:p>
        </p:txBody>
      </p:sp>
      <p:pic>
        <p:nvPicPr>
          <p:cNvPr id="7" name="Picture 2" descr="http://ucpa.ucsd.edu/img/guidelines/gl-4-seal.png">
            <a:extLst>
              <a:ext uri="{FF2B5EF4-FFF2-40B4-BE49-F238E27FC236}">
                <a16:creationId xmlns:a16="http://schemas.microsoft.com/office/drawing/2014/main" id="{C5C4A5B0-06BC-4E83-9D5E-D69567B6656A}"/>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798676" y="44451"/>
            <a:ext cx="1600528" cy="9603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15867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DD84F5B-0848-4139-8748-621226509F41}" type="datetime1">
              <a:rPr lang="en-US" smtClean="0"/>
              <a:t>10/12/2020</a:t>
            </a:fld>
            <a:endParaRPr lang="en-US"/>
          </a:p>
        </p:txBody>
      </p:sp>
      <p:sp>
        <p:nvSpPr>
          <p:cNvPr id="5" name="Footer Placeholder 4"/>
          <p:cNvSpPr>
            <a:spLocks noGrp="1"/>
          </p:cNvSpPr>
          <p:nvPr>
            <p:ph type="ftr" sz="quarter" idx="11"/>
          </p:nvPr>
        </p:nvSpPr>
        <p:spPr/>
        <p:txBody>
          <a:bodyPr/>
          <a:lstStyle/>
          <a:p>
            <a:r>
              <a:rPr lang="en-US"/>
              <a:t>GNPS Tutorial Module 18 - LCMS Dashboard</a:t>
            </a:r>
          </a:p>
        </p:txBody>
      </p:sp>
      <p:sp>
        <p:nvSpPr>
          <p:cNvPr id="6" name="Slide Number Placeholder 5"/>
          <p:cNvSpPr>
            <a:spLocks noGrp="1"/>
          </p:cNvSpPr>
          <p:nvPr>
            <p:ph type="sldNum" sz="quarter" idx="12"/>
          </p:nvPr>
        </p:nvSpPr>
        <p:spPr/>
        <p:txBody>
          <a:bodyPr/>
          <a:lstStyle/>
          <a:p>
            <a:fld id="{4CB6DF64-918B-0F46-A97E-09DDFEA08376}" type="slidenum">
              <a:rPr lang="en-US" smtClean="0"/>
              <a:t>‹#›</a:t>
            </a:fld>
            <a:endParaRPr lang="en-US"/>
          </a:p>
        </p:txBody>
      </p:sp>
      <p:pic>
        <p:nvPicPr>
          <p:cNvPr id="7" name="Picture 2" descr="http://ucpa.ucsd.edu/img/guidelines/gl-4-seal.png">
            <a:extLst>
              <a:ext uri="{FF2B5EF4-FFF2-40B4-BE49-F238E27FC236}">
                <a16:creationId xmlns:a16="http://schemas.microsoft.com/office/drawing/2014/main" id="{CF576E7E-6C49-4DFC-8A4E-219E78F00B99}"/>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798676" y="44451"/>
            <a:ext cx="1600528" cy="9603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14737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FA5F939-671F-4C8E-BD20-9DE43A233C57}" type="datetime1">
              <a:rPr lang="en-US" smtClean="0"/>
              <a:t>10/12/2020</a:t>
            </a:fld>
            <a:endParaRPr lang="en-US"/>
          </a:p>
        </p:txBody>
      </p:sp>
      <p:sp>
        <p:nvSpPr>
          <p:cNvPr id="6" name="Footer Placeholder 5"/>
          <p:cNvSpPr>
            <a:spLocks noGrp="1"/>
          </p:cNvSpPr>
          <p:nvPr>
            <p:ph type="ftr" sz="quarter" idx="11"/>
          </p:nvPr>
        </p:nvSpPr>
        <p:spPr/>
        <p:txBody>
          <a:bodyPr/>
          <a:lstStyle/>
          <a:p>
            <a:r>
              <a:rPr lang="en-US"/>
              <a:t>GNPS Tutorial Module 18 - LCMS Dashboard</a:t>
            </a:r>
          </a:p>
        </p:txBody>
      </p:sp>
      <p:sp>
        <p:nvSpPr>
          <p:cNvPr id="7" name="Slide Number Placeholder 6"/>
          <p:cNvSpPr>
            <a:spLocks noGrp="1"/>
          </p:cNvSpPr>
          <p:nvPr>
            <p:ph type="sldNum" sz="quarter" idx="12"/>
          </p:nvPr>
        </p:nvSpPr>
        <p:spPr/>
        <p:txBody>
          <a:bodyPr/>
          <a:lstStyle/>
          <a:p>
            <a:fld id="{4CB6DF64-918B-0F46-A97E-09DDFEA08376}" type="slidenum">
              <a:rPr lang="en-US" smtClean="0"/>
              <a:t>‹#›</a:t>
            </a:fld>
            <a:endParaRPr lang="en-US"/>
          </a:p>
        </p:txBody>
      </p:sp>
      <p:pic>
        <p:nvPicPr>
          <p:cNvPr id="8" name="Picture 2" descr="http://ucpa.ucsd.edu/img/guidelines/gl-4-seal.png">
            <a:extLst>
              <a:ext uri="{FF2B5EF4-FFF2-40B4-BE49-F238E27FC236}">
                <a16:creationId xmlns:a16="http://schemas.microsoft.com/office/drawing/2014/main" id="{3EC565BD-F834-47DE-A315-65265DDC0F95}"/>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798676" y="44451"/>
            <a:ext cx="1600528" cy="9603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4955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E1394EE-5133-4437-884D-A0601578672B}" type="datetime1">
              <a:rPr lang="en-US" smtClean="0"/>
              <a:t>10/12/2020</a:t>
            </a:fld>
            <a:endParaRPr lang="en-US"/>
          </a:p>
        </p:txBody>
      </p:sp>
      <p:sp>
        <p:nvSpPr>
          <p:cNvPr id="8" name="Footer Placeholder 7"/>
          <p:cNvSpPr>
            <a:spLocks noGrp="1"/>
          </p:cNvSpPr>
          <p:nvPr>
            <p:ph type="ftr" sz="quarter" idx="11"/>
          </p:nvPr>
        </p:nvSpPr>
        <p:spPr/>
        <p:txBody>
          <a:bodyPr/>
          <a:lstStyle/>
          <a:p>
            <a:r>
              <a:rPr lang="en-US"/>
              <a:t>GNPS Tutorial Module 18 - LCMS Dashboard</a:t>
            </a:r>
          </a:p>
        </p:txBody>
      </p:sp>
      <p:sp>
        <p:nvSpPr>
          <p:cNvPr id="9" name="Slide Number Placeholder 8"/>
          <p:cNvSpPr>
            <a:spLocks noGrp="1"/>
          </p:cNvSpPr>
          <p:nvPr>
            <p:ph type="sldNum" sz="quarter" idx="12"/>
          </p:nvPr>
        </p:nvSpPr>
        <p:spPr/>
        <p:txBody>
          <a:bodyPr/>
          <a:lstStyle/>
          <a:p>
            <a:fld id="{4CB6DF64-918B-0F46-A97E-09DDFEA08376}" type="slidenum">
              <a:rPr lang="en-US" smtClean="0"/>
              <a:t>‹#›</a:t>
            </a:fld>
            <a:endParaRPr lang="en-US"/>
          </a:p>
        </p:txBody>
      </p:sp>
      <p:pic>
        <p:nvPicPr>
          <p:cNvPr id="10" name="Picture 2" descr="http://ucpa.ucsd.edu/img/guidelines/gl-4-seal.png">
            <a:extLst>
              <a:ext uri="{FF2B5EF4-FFF2-40B4-BE49-F238E27FC236}">
                <a16:creationId xmlns:a16="http://schemas.microsoft.com/office/drawing/2014/main" id="{BFC11859-2105-46F0-AEDB-3057549A3FCB}"/>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798676" y="44451"/>
            <a:ext cx="1600528" cy="9603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918748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A176322-B0C9-40D3-A061-E35DD2E8964D}" type="datetime1">
              <a:rPr lang="en-US" smtClean="0"/>
              <a:t>10/12/2020</a:t>
            </a:fld>
            <a:endParaRPr lang="en-US"/>
          </a:p>
        </p:txBody>
      </p:sp>
      <p:sp>
        <p:nvSpPr>
          <p:cNvPr id="4" name="Footer Placeholder 3"/>
          <p:cNvSpPr>
            <a:spLocks noGrp="1"/>
          </p:cNvSpPr>
          <p:nvPr>
            <p:ph type="ftr" sz="quarter" idx="11"/>
          </p:nvPr>
        </p:nvSpPr>
        <p:spPr/>
        <p:txBody>
          <a:bodyPr/>
          <a:lstStyle/>
          <a:p>
            <a:r>
              <a:rPr lang="en-US"/>
              <a:t>GNPS Tutorial Module 18 - LCMS Dashboard</a:t>
            </a:r>
          </a:p>
        </p:txBody>
      </p:sp>
      <p:sp>
        <p:nvSpPr>
          <p:cNvPr id="5" name="Slide Number Placeholder 4"/>
          <p:cNvSpPr>
            <a:spLocks noGrp="1"/>
          </p:cNvSpPr>
          <p:nvPr>
            <p:ph type="sldNum" sz="quarter" idx="12"/>
          </p:nvPr>
        </p:nvSpPr>
        <p:spPr/>
        <p:txBody>
          <a:bodyPr/>
          <a:lstStyle/>
          <a:p>
            <a:fld id="{4CB6DF64-918B-0F46-A97E-09DDFEA08376}" type="slidenum">
              <a:rPr lang="en-US" smtClean="0"/>
              <a:t>‹#›</a:t>
            </a:fld>
            <a:endParaRPr lang="en-US"/>
          </a:p>
        </p:txBody>
      </p:sp>
      <p:pic>
        <p:nvPicPr>
          <p:cNvPr id="6" name="Picture 2" descr="http://ucpa.ucsd.edu/img/guidelines/gl-4-seal.png">
            <a:extLst>
              <a:ext uri="{FF2B5EF4-FFF2-40B4-BE49-F238E27FC236}">
                <a16:creationId xmlns:a16="http://schemas.microsoft.com/office/drawing/2014/main" id="{620F09D0-1429-493C-9EE0-BBA381253EA1}"/>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798676" y="44451"/>
            <a:ext cx="1600528" cy="9603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31905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253A2CF-8C0B-4B1E-8237-1244C45A5BAF}" type="datetime1">
              <a:rPr lang="en-US" smtClean="0"/>
              <a:t>10/12/2020</a:t>
            </a:fld>
            <a:endParaRPr lang="en-US"/>
          </a:p>
        </p:txBody>
      </p:sp>
      <p:sp>
        <p:nvSpPr>
          <p:cNvPr id="3" name="Footer Placeholder 2"/>
          <p:cNvSpPr>
            <a:spLocks noGrp="1"/>
          </p:cNvSpPr>
          <p:nvPr>
            <p:ph type="ftr" sz="quarter" idx="11"/>
          </p:nvPr>
        </p:nvSpPr>
        <p:spPr/>
        <p:txBody>
          <a:bodyPr/>
          <a:lstStyle/>
          <a:p>
            <a:r>
              <a:rPr lang="en-US"/>
              <a:t>GNPS Tutorial Module 18 - LCMS Dashboard</a:t>
            </a:r>
          </a:p>
        </p:txBody>
      </p:sp>
      <p:sp>
        <p:nvSpPr>
          <p:cNvPr id="4" name="Slide Number Placeholder 3"/>
          <p:cNvSpPr>
            <a:spLocks noGrp="1"/>
          </p:cNvSpPr>
          <p:nvPr>
            <p:ph type="sldNum" sz="quarter" idx="12"/>
          </p:nvPr>
        </p:nvSpPr>
        <p:spPr/>
        <p:txBody>
          <a:bodyPr/>
          <a:lstStyle/>
          <a:p>
            <a:fld id="{4CB6DF64-918B-0F46-A97E-09DDFEA08376}" type="slidenum">
              <a:rPr lang="en-US" smtClean="0"/>
              <a:t>‹#›</a:t>
            </a:fld>
            <a:endParaRPr lang="en-US"/>
          </a:p>
        </p:txBody>
      </p:sp>
      <p:pic>
        <p:nvPicPr>
          <p:cNvPr id="5" name="Picture 2" descr="http://ucpa.ucsd.edu/img/guidelines/gl-4-seal.png">
            <a:extLst>
              <a:ext uri="{FF2B5EF4-FFF2-40B4-BE49-F238E27FC236}">
                <a16:creationId xmlns:a16="http://schemas.microsoft.com/office/drawing/2014/main" id="{629EB0F2-1CFC-41E9-A59B-7130E50266EC}"/>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798676" y="44451"/>
            <a:ext cx="1600528" cy="9603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62984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C6D135C-F2C8-4C45-9C3F-DBF4D4DFFFE7}" type="datetime1">
              <a:rPr lang="en-US" smtClean="0"/>
              <a:t>10/12/2020</a:t>
            </a:fld>
            <a:endParaRPr lang="en-US"/>
          </a:p>
        </p:txBody>
      </p:sp>
      <p:sp>
        <p:nvSpPr>
          <p:cNvPr id="6" name="Footer Placeholder 5"/>
          <p:cNvSpPr>
            <a:spLocks noGrp="1"/>
          </p:cNvSpPr>
          <p:nvPr>
            <p:ph type="ftr" sz="quarter" idx="11"/>
          </p:nvPr>
        </p:nvSpPr>
        <p:spPr/>
        <p:txBody>
          <a:bodyPr/>
          <a:lstStyle/>
          <a:p>
            <a:r>
              <a:rPr lang="en-US"/>
              <a:t>GNPS Tutorial Module 18 - LCMS Dashboard</a:t>
            </a:r>
          </a:p>
        </p:txBody>
      </p:sp>
      <p:sp>
        <p:nvSpPr>
          <p:cNvPr id="7" name="Slide Number Placeholder 6"/>
          <p:cNvSpPr>
            <a:spLocks noGrp="1"/>
          </p:cNvSpPr>
          <p:nvPr>
            <p:ph type="sldNum" sz="quarter" idx="12"/>
          </p:nvPr>
        </p:nvSpPr>
        <p:spPr/>
        <p:txBody>
          <a:bodyPr/>
          <a:lstStyle/>
          <a:p>
            <a:fld id="{4CB6DF64-918B-0F46-A97E-09DDFEA08376}" type="slidenum">
              <a:rPr lang="en-US" smtClean="0"/>
              <a:t>‹#›</a:t>
            </a:fld>
            <a:endParaRPr lang="en-US"/>
          </a:p>
        </p:txBody>
      </p:sp>
      <p:pic>
        <p:nvPicPr>
          <p:cNvPr id="8" name="Picture 2" descr="http://ucpa.ucsd.edu/img/guidelines/gl-4-seal.png">
            <a:extLst>
              <a:ext uri="{FF2B5EF4-FFF2-40B4-BE49-F238E27FC236}">
                <a16:creationId xmlns:a16="http://schemas.microsoft.com/office/drawing/2014/main" id="{A8DA7404-F169-495F-82AA-4E75FA893EDD}"/>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798676" y="44451"/>
            <a:ext cx="1600528" cy="9603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20400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69C72D4-CA72-45B6-8E11-451D40938F52}" type="datetime1">
              <a:rPr lang="en-US" smtClean="0"/>
              <a:t>10/12/2020</a:t>
            </a:fld>
            <a:endParaRPr lang="en-US"/>
          </a:p>
        </p:txBody>
      </p:sp>
      <p:sp>
        <p:nvSpPr>
          <p:cNvPr id="6" name="Footer Placeholder 5"/>
          <p:cNvSpPr>
            <a:spLocks noGrp="1"/>
          </p:cNvSpPr>
          <p:nvPr>
            <p:ph type="ftr" sz="quarter" idx="11"/>
          </p:nvPr>
        </p:nvSpPr>
        <p:spPr/>
        <p:txBody>
          <a:bodyPr/>
          <a:lstStyle/>
          <a:p>
            <a:r>
              <a:rPr lang="en-US"/>
              <a:t>GNPS Tutorial Module 18 - LCMS Dashboard</a:t>
            </a:r>
          </a:p>
        </p:txBody>
      </p:sp>
      <p:sp>
        <p:nvSpPr>
          <p:cNvPr id="7" name="Slide Number Placeholder 6"/>
          <p:cNvSpPr>
            <a:spLocks noGrp="1"/>
          </p:cNvSpPr>
          <p:nvPr>
            <p:ph type="sldNum" sz="quarter" idx="12"/>
          </p:nvPr>
        </p:nvSpPr>
        <p:spPr/>
        <p:txBody>
          <a:bodyPr/>
          <a:lstStyle/>
          <a:p>
            <a:fld id="{4CB6DF64-918B-0F46-A97E-09DDFEA08376}" type="slidenum">
              <a:rPr lang="en-US" smtClean="0"/>
              <a:t>‹#›</a:t>
            </a:fld>
            <a:endParaRPr lang="en-US"/>
          </a:p>
        </p:txBody>
      </p:sp>
      <p:pic>
        <p:nvPicPr>
          <p:cNvPr id="8" name="Picture 2" descr="http://ucpa.ucsd.edu/img/guidelines/gl-4-seal.png">
            <a:extLst>
              <a:ext uri="{FF2B5EF4-FFF2-40B4-BE49-F238E27FC236}">
                <a16:creationId xmlns:a16="http://schemas.microsoft.com/office/drawing/2014/main" id="{20B6BA1F-68B8-436C-89AA-5F45C2036E27}"/>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798676" y="44451"/>
            <a:ext cx="1600528" cy="9603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68265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031CBC2-0A18-4AF2-8F7E-F703164FF77F}" type="datetime1">
              <a:rPr lang="en-US" smtClean="0"/>
              <a:t>10/12/2020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GNPS Tutorial Module 18 - LCMS Dashboard</a:t>
            </a: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CB6DF64-918B-0F46-A97E-09DDFEA08376}" type="slidenum">
              <a:rPr lang="en-US" smtClean="0"/>
              <a:t>‹#›</a:t>
            </a:fld>
            <a:endParaRPr lang="en-US"/>
          </a:p>
        </p:txBody>
      </p:sp>
    </p:spTree>
    <p:extLst>
      <p:ext uri="{BB962C8B-B14F-4D97-AF65-F5344CB8AC3E}">
        <p14:creationId xmlns:p14="http://schemas.microsoft.com/office/powerpoint/2010/main" val="221237239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3.jp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hyperlink" Target="https://gnps-lcms.ucsd.edu/?usi=mzspec:GNPS:TASK-c3bdf3a172f9482bb734857640e1781b-f.MSV000086206/peak/mzml/S_N1.mzML:scan:1&amp;xicmz=482.124085108439&amp;xic_rt_window=7.13900761666667#%7B%7D"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hyperlink" Target="https://gnps-lcms.ucsd.edu/?usi=mzspec%3AGNPS%3ATASK-c3bdf3a172f9482bb734857640e1781b-f.MSV000086206%2Fpeak%2Fmzml%2FS_N1.mzML%3Ascan%3A1&amp;usi2=&amp;xicmz=482.124085108439%3B504&amp;xic_tolerance=0.5&amp;xic_rt_window=7.13900761666667&amp;xic_norm=True&amp;xic_file_grouping=FILE&amp;show_ms2_markers=True&amp;ms2_identifier=None" TargetMode="Externa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1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hyperlink" Target="https://gnps-lcms.ucsd.edu/?usi=mzspec%3AGNPS%3ATASK-c3bdf3a172f9482bb734857640e1781b-f.MSV000086206%2Fpeak%2Fmzml%2FS_N1.mzML%3Ascan%3A1%0Amzspec%3AGNPS%3ATASK-c3bdf3a172f9482bb734857640e1781b-f.MSV000086206%2Fpeak%2Fmzml%2FS_N3.mzML%3Ascan%3A1%0Amzspec%3AGNPS%3ATASK-c3bdf3a172f9482bb734857640e1781b-f.MSV000086206%2Fpeak%2Fmzml%2FS_N2.mzML%3Ascan%3A1&amp;usi2=mzspec%3AGNPS%3ATASK-c3bdf3a172f9482bb734857640e1781b-f.MSV000086206%2Fpeak%2Fmzml%2FS_P3.mzML%3Ascan%3A1%0Amzspec%3AGNPS%3ATASK-c3bdf3a172f9482bb734857640e1781b-f.MSV000086206%2Fpeak%2Fmzml%2FS_P2.mzML%3Ascan%3A1%0Amzspec%3AGNPS%3ATASK-c3bdf3a172f9482bb734857640e1781b-f.MSV000086206%2Fpeak%2Fmzml%2FS_P1.mzML%3Ascan%3A1&amp;xicmz=482.124085108439&amp;xic_tolerance=0.5&amp;xic_rt_window=6-8&amp;xic_norm=False&amp;xic_file_grouping=FILE&amp;show_ms2_markers=True&amp;ms2_identifier=MS2%3A3266" TargetMode="External"/><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1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hyperlink" Target="https://gnps.ucsd.edu/ProteoSAFe/status.jsp?task=c3bdf3a172f9482bb734857640e1781b" TargetMode="External"/><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50.png"/></Relationships>
</file>

<file path=ppt/slides/_rels/slide1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hyperlink" Target="https://gnps.ucsd.edu/ProteoSAFe/status.jsp?task=c3bdf3a172f9482bb734857640e1781b" TargetMode="Externa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15.xml.rels><?xml version="1.0" encoding="UTF-8" standalone="yes"?>
<Relationships xmlns="http://schemas.openxmlformats.org/package/2006/relationships"><Relationship Id="rId3" Type="http://schemas.openxmlformats.org/officeDocument/2006/relationships/hyperlink" Target="https://ccms-ucsd.github.io/GNPSDocumentation/"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3.jpg"/><Relationship Id="rId4" Type="http://schemas.openxmlformats.org/officeDocument/2006/relationships/hyperlink" Target="https://groups.google.com/forum/#!forum/molecular_networking_bug_reports"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hyperlink" Target="https://gnps-lcms.ucsd.edu/"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image" Target="../media/image4.gif"/><Relationship Id="rId1" Type="http://schemas.openxmlformats.org/officeDocument/2006/relationships/slideLayout" Target="../slideLayouts/slideLayout12.xml"/><Relationship Id="rId4" Type="http://schemas.openxmlformats.org/officeDocument/2006/relationships/image" Target="../media/image6.gif"/></Relationships>
</file>

<file path=ppt/slides/_rels/slide4.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7.png"/><Relationship Id="rId18" Type="http://schemas.openxmlformats.org/officeDocument/2006/relationships/image" Target="../media/image22.png"/><Relationship Id="rId26" Type="http://schemas.openxmlformats.org/officeDocument/2006/relationships/image" Target="../media/image30.png"/><Relationship Id="rId3" Type="http://schemas.openxmlformats.org/officeDocument/2006/relationships/image" Target="../media/image7.png"/><Relationship Id="rId21" Type="http://schemas.openxmlformats.org/officeDocument/2006/relationships/image" Target="../media/image25.png"/><Relationship Id="rId7" Type="http://schemas.openxmlformats.org/officeDocument/2006/relationships/image" Target="../media/image11.png"/><Relationship Id="rId12" Type="http://schemas.openxmlformats.org/officeDocument/2006/relationships/image" Target="../media/image16.png"/><Relationship Id="rId17" Type="http://schemas.openxmlformats.org/officeDocument/2006/relationships/image" Target="../media/image21.png"/><Relationship Id="rId25" Type="http://schemas.openxmlformats.org/officeDocument/2006/relationships/image" Target="../media/image29.png"/><Relationship Id="rId2" Type="http://schemas.openxmlformats.org/officeDocument/2006/relationships/notesSlide" Target="../notesSlides/notesSlide2.xml"/><Relationship Id="rId16" Type="http://schemas.openxmlformats.org/officeDocument/2006/relationships/image" Target="../media/image20.png"/><Relationship Id="rId20" Type="http://schemas.openxmlformats.org/officeDocument/2006/relationships/image" Target="../media/image24.png"/><Relationship Id="rId1" Type="http://schemas.openxmlformats.org/officeDocument/2006/relationships/slideLayout" Target="../slideLayouts/slideLayout12.xml"/><Relationship Id="rId6" Type="http://schemas.openxmlformats.org/officeDocument/2006/relationships/image" Target="../media/image10.png"/><Relationship Id="rId11" Type="http://schemas.openxmlformats.org/officeDocument/2006/relationships/image" Target="../media/image15.png"/><Relationship Id="rId24" Type="http://schemas.openxmlformats.org/officeDocument/2006/relationships/image" Target="../media/image28.png"/><Relationship Id="rId5" Type="http://schemas.openxmlformats.org/officeDocument/2006/relationships/image" Target="../media/image9.png"/><Relationship Id="rId15" Type="http://schemas.openxmlformats.org/officeDocument/2006/relationships/image" Target="../media/image19.png"/><Relationship Id="rId23" Type="http://schemas.openxmlformats.org/officeDocument/2006/relationships/image" Target="../media/image27.png"/><Relationship Id="rId10" Type="http://schemas.openxmlformats.org/officeDocument/2006/relationships/image" Target="../media/image14.png"/><Relationship Id="rId19" Type="http://schemas.openxmlformats.org/officeDocument/2006/relationships/image" Target="../media/image23.png"/><Relationship Id="rId4" Type="http://schemas.openxmlformats.org/officeDocument/2006/relationships/image" Target="../media/image8.png"/><Relationship Id="rId9" Type="http://schemas.openxmlformats.org/officeDocument/2006/relationships/image" Target="../media/image13.png"/><Relationship Id="rId14" Type="http://schemas.openxmlformats.org/officeDocument/2006/relationships/image" Target="../media/image18.png"/><Relationship Id="rId22" Type="http://schemas.openxmlformats.org/officeDocument/2006/relationships/image" Target="../media/image26.png"/></Relationships>
</file>

<file path=ppt/slides/_rels/slide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jpe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jp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7.xml.rels><?xml version="1.0" encoding="UTF-8" standalone="yes"?>
<Relationships xmlns="http://schemas.openxmlformats.org/package/2006/relationships"><Relationship Id="rId3" Type="http://schemas.openxmlformats.org/officeDocument/2006/relationships/image" Target="../media/image3.jpg"/><Relationship Id="rId7" Type="http://schemas.openxmlformats.org/officeDocument/2006/relationships/image" Target="../media/image35.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38.jpeg"/><Relationship Id="rId5" Type="http://schemas.openxmlformats.org/officeDocument/2006/relationships/image" Target="../media/image37.png"/><Relationship Id="rId4" Type="http://schemas.openxmlformats.org/officeDocument/2006/relationships/image" Target="../media/image36.png"/></Relationships>
</file>

<file path=ppt/slides/_rels/slide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gnps.ucsd.edu/ProteoSAFe/status.jsp?task=5ecfcf81cb3c471698995b194d8246a0" TargetMode="External"/><Relationship Id="rId2" Type="http://schemas.openxmlformats.org/officeDocument/2006/relationships/image" Target="../media/image40.png"/><Relationship Id="rId1" Type="http://schemas.openxmlformats.org/officeDocument/2006/relationships/slideLayout" Target="../slideLayouts/slideLayout2.xml"/><Relationship Id="rId5" Type="http://schemas.openxmlformats.org/officeDocument/2006/relationships/hyperlink" Target="https://gnps.ucsd.edu/ProteoSAFe/status.jsp?task=c3bdf3a172f9482bb734857640e1781b" TargetMode="External"/><Relationship Id="rId4" Type="http://schemas.openxmlformats.org/officeDocument/2006/relationships/image" Target="../media/image4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56" name="Picture 8" descr="H:\Dropbox\Postdoc\workshopSeedGrant\Background_network2.png"/>
          <p:cNvPicPr>
            <a:picLocks noChangeAspect="1" noChangeArrowheads="1"/>
          </p:cNvPicPr>
          <p:nvPr/>
        </p:nvPicPr>
        <p:blipFill rotWithShape="1">
          <a:blip r:embed="rId2">
            <a:extLst>
              <a:ext uri="{BEBA8EAE-BF5A-486C-A8C5-ECC9F3942E4B}">
                <a14:imgProps xmlns:a14="http://schemas.microsoft.com/office/drawing/2010/main">
                  <a14:imgLayer r:embed="rId3">
                    <a14:imgEffect>
                      <a14:saturation sat="65000"/>
                    </a14:imgEffect>
                  </a14:imgLayer>
                </a14:imgProps>
              </a:ext>
              <a:ext uri="{28A0092B-C50C-407E-A947-70E740481C1C}">
                <a14:useLocalDpi xmlns:a14="http://schemas.microsoft.com/office/drawing/2010/main" val="0"/>
              </a:ext>
            </a:extLst>
          </a:blip>
          <a:srcRect b="74224"/>
          <a:stretch/>
        </p:blipFill>
        <p:spPr bwMode="auto">
          <a:xfrm>
            <a:off x="31297" y="28977"/>
            <a:ext cx="9083675" cy="167537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http://ucpa.ucsd.edu/img/guidelines/gl-4-seal.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460343" y="29028"/>
            <a:ext cx="2022944" cy="1213766"/>
          </a:xfrm>
          <a:prstGeom prst="rect">
            <a:avLst/>
          </a:prstGeom>
          <a:noFill/>
          <a:extLst>
            <a:ext uri="{909E8E84-426E-40DD-AFC4-6F175D3DCCD1}">
              <a14:hiddenFill xmlns:a14="http://schemas.microsoft.com/office/drawing/2010/main">
                <a:solidFill>
                  <a:srgbClr val="FFFFFF"/>
                </a:solidFill>
              </a14:hiddenFill>
            </a:ext>
          </a:extLst>
        </p:spPr>
      </p:pic>
      <p:sp>
        <p:nvSpPr>
          <p:cNvPr id="5" name="Textfeld 4"/>
          <p:cNvSpPr txBox="1"/>
          <p:nvPr/>
        </p:nvSpPr>
        <p:spPr>
          <a:xfrm>
            <a:off x="856526" y="1502761"/>
            <a:ext cx="7685589" cy="1200329"/>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lang="en-US" sz="3600" b="1" dirty="0"/>
              <a:t>GNPS – LCMS Dashboard</a:t>
            </a:r>
          </a:p>
          <a:p>
            <a:pPr algn="ctr"/>
            <a:r>
              <a:rPr lang="en-US" sz="3600" b="1" dirty="0"/>
              <a:t>HANDS ON</a:t>
            </a:r>
          </a:p>
        </p:txBody>
      </p:sp>
      <p:sp>
        <p:nvSpPr>
          <p:cNvPr id="10" name="Google Shape;188;p1"/>
          <p:cNvSpPr txBox="1"/>
          <p:nvPr/>
        </p:nvSpPr>
        <p:spPr>
          <a:xfrm>
            <a:off x="31297" y="3467952"/>
            <a:ext cx="9079992" cy="954067"/>
          </a:xfrm>
          <a:prstGeom prst="rect">
            <a:avLst/>
          </a:prstGeom>
          <a:noFill/>
          <a:ln>
            <a:noFill/>
          </a:ln>
        </p:spPr>
        <p:txBody>
          <a:bodyPr spcFirstLastPara="1" wrap="square" lIns="91425" tIns="45700" rIns="91425" bIns="45700" anchor="t" anchorCtr="0">
            <a:spAutoFit/>
          </a:bodyPr>
          <a:lstStyle/>
          <a:p>
            <a:pPr algn="ctr"/>
            <a:r>
              <a:rPr lang="en-US" sz="2800" b="1" dirty="0">
                <a:solidFill>
                  <a:schemeClr val="dk1"/>
                </a:solidFill>
                <a:ea typeface="Calibri"/>
                <a:cs typeface="Calibri"/>
                <a:sym typeface="Calibri"/>
              </a:rPr>
              <a:t>ENTER AUTHORS HERE</a:t>
            </a:r>
          </a:p>
          <a:p>
            <a:pPr marL="0" marR="0" lvl="0" indent="0" algn="ctr" rtl="0">
              <a:spcBef>
                <a:spcPts val="0"/>
              </a:spcBef>
              <a:spcAft>
                <a:spcPts val="0"/>
              </a:spcAft>
              <a:buNone/>
            </a:pPr>
            <a:r>
              <a:rPr lang="en-US" sz="2800" b="1" i="0" u="none" strike="noStrike" cap="none" dirty="0">
                <a:solidFill>
                  <a:schemeClr val="dk1"/>
                </a:solidFill>
                <a:latin typeface="Calibri"/>
                <a:ea typeface="Calibri"/>
                <a:cs typeface="Calibri"/>
                <a:sym typeface="Calibri"/>
              </a:rPr>
              <a:t>University of California - San Diego</a:t>
            </a:r>
            <a:endParaRPr dirty="0"/>
          </a:p>
        </p:txBody>
      </p:sp>
      <p:pic>
        <p:nvPicPr>
          <p:cNvPr id="11" name="Google Shape;203;p3"/>
          <p:cNvPicPr preferRelativeResize="0"/>
          <p:nvPr/>
        </p:nvPicPr>
        <p:blipFill rotWithShape="1">
          <a:blip r:embed="rId5">
            <a:alphaModFix/>
          </a:blip>
          <a:srcRect/>
          <a:stretch/>
        </p:blipFill>
        <p:spPr>
          <a:xfrm>
            <a:off x="2713600" y="4945280"/>
            <a:ext cx="3715386" cy="1326197"/>
          </a:xfrm>
          <a:prstGeom prst="rect">
            <a:avLst/>
          </a:prstGeom>
          <a:noFill/>
          <a:ln>
            <a:noFill/>
          </a:ln>
        </p:spPr>
      </p:pic>
      <p:sp>
        <p:nvSpPr>
          <p:cNvPr id="2" name="Footer Placeholder 1"/>
          <p:cNvSpPr>
            <a:spLocks noGrp="1"/>
          </p:cNvSpPr>
          <p:nvPr>
            <p:ph type="ftr" sz="quarter" idx="11"/>
          </p:nvPr>
        </p:nvSpPr>
        <p:spPr/>
        <p:txBody>
          <a:bodyPr/>
          <a:lstStyle/>
          <a:p>
            <a:r>
              <a:rPr lang="en-US"/>
              <a:t>GNPS Tutorial Module 18 - LCMS Dashboard</a:t>
            </a:r>
            <a:endParaRPr lang="en-US" dirty="0"/>
          </a:p>
        </p:txBody>
      </p:sp>
      <p:sp>
        <p:nvSpPr>
          <p:cNvPr id="3" name="Slide Number Placeholder 2"/>
          <p:cNvSpPr>
            <a:spLocks noGrp="1"/>
          </p:cNvSpPr>
          <p:nvPr>
            <p:ph type="sldNum" sz="quarter" idx="12"/>
          </p:nvPr>
        </p:nvSpPr>
        <p:spPr/>
        <p:txBody>
          <a:bodyPr/>
          <a:lstStyle/>
          <a:p>
            <a:fld id="{4CB6DF64-918B-0F46-A97E-09DDFEA08376}" type="slidenum">
              <a:rPr lang="en-US" smtClean="0"/>
              <a:t>1</a:t>
            </a:fld>
            <a:endParaRPr lang="en-US"/>
          </a:p>
        </p:txBody>
      </p:sp>
    </p:spTree>
    <p:extLst>
      <p:ext uri="{BB962C8B-B14F-4D97-AF65-F5344CB8AC3E}">
        <p14:creationId xmlns:p14="http://schemas.microsoft.com/office/powerpoint/2010/main" val="4872082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A27961-14F8-4F74-9D66-385352656739}"/>
              </a:ext>
            </a:extLst>
          </p:cNvPr>
          <p:cNvSpPr>
            <a:spLocks noGrp="1"/>
          </p:cNvSpPr>
          <p:nvPr>
            <p:ph type="title"/>
          </p:nvPr>
        </p:nvSpPr>
        <p:spPr/>
        <p:txBody>
          <a:bodyPr>
            <a:normAutofit/>
          </a:bodyPr>
          <a:lstStyle/>
          <a:p>
            <a:r>
              <a:rPr lang="en-US" dirty="0"/>
              <a:t>Visualizing in Interface</a:t>
            </a:r>
          </a:p>
        </p:txBody>
      </p:sp>
      <p:sp>
        <p:nvSpPr>
          <p:cNvPr id="4" name="Footer Placeholder 3">
            <a:extLst>
              <a:ext uri="{FF2B5EF4-FFF2-40B4-BE49-F238E27FC236}">
                <a16:creationId xmlns:a16="http://schemas.microsoft.com/office/drawing/2014/main" id="{A85DF570-E195-4501-B924-B9CA476ABAAE}"/>
              </a:ext>
            </a:extLst>
          </p:cNvPr>
          <p:cNvSpPr>
            <a:spLocks noGrp="1"/>
          </p:cNvSpPr>
          <p:nvPr>
            <p:ph type="ftr" sz="quarter" idx="11"/>
          </p:nvPr>
        </p:nvSpPr>
        <p:spPr/>
        <p:txBody>
          <a:bodyPr/>
          <a:lstStyle/>
          <a:p>
            <a:r>
              <a:rPr lang="en-US"/>
              <a:t>GNPS Tutorial Module 18 - LCMS Dashboard</a:t>
            </a:r>
          </a:p>
        </p:txBody>
      </p:sp>
      <p:sp>
        <p:nvSpPr>
          <p:cNvPr id="5" name="Slide Number Placeholder 4">
            <a:extLst>
              <a:ext uri="{FF2B5EF4-FFF2-40B4-BE49-F238E27FC236}">
                <a16:creationId xmlns:a16="http://schemas.microsoft.com/office/drawing/2014/main" id="{71D565D7-56BE-43C3-ADF3-FD097341CBD4}"/>
              </a:ext>
            </a:extLst>
          </p:cNvPr>
          <p:cNvSpPr>
            <a:spLocks noGrp="1"/>
          </p:cNvSpPr>
          <p:nvPr>
            <p:ph type="sldNum" sz="quarter" idx="12"/>
          </p:nvPr>
        </p:nvSpPr>
        <p:spPr/>
        <p:txBody>
          <a:bodyPr/>
          <a:lstStyle/>
          <a:p>
            <a:fld id="{4CB6DF64-918B-0F46-A97E-09DDFEA08376}" type="slidenum">
              <a:rPr lang="en-US" smtClean="0"/>
              <a:t>10</a:t>
            </a:fld>
            <a:endParaRPr lang="en-US"/>
          </a:p>
        </p:txBody>
      </p:sp>
      <p:sp>
        <p:nvSpPr>
          <p:cNvPr id="22" name="TextBox 21">
            <a:extLst>
              <a:ext uri="{FF2B5EF4-FFF2-40B4-BE49-F238E27FC236}">
                <a16:creationId xmlns:a16="http://schemas.microsoft.com/office/drawing/2014/main" id="{485FE753-7CD6-4669-A4D2-2C0F60F3BAF3}"/>
              </a:ext>
            </a:extLst>
          </p:cNvPr>
          <p:cNvSpPr txBox="1"/>
          <p:nvPr/>
        </p:nvSpPr>
        <p:spPr>
          <a:xfrm>
            <a:off x="7683944" y="5887439"/>
            <a:ext cx="1460056" cy="369332"/>
          </a:xfrm>
          <a:prstGeom prst="rect">
            <a:avLst/>
          </a:prstGeom>
          <a:noFill/>
        </p:spPr>
        <p:txBody>
          <a:bodyPr wrap="square">
            <a:spAutoFit/>
          </a:bodyPr>
          <a:lstStyle/>
          <a:p>
            <a:r>
              <a:rPr lang="en-US" dirty="0">
                <a:hlinkClick r:id="rId2"/>
              </a:rPr>
              <a:t>Example Link</a:t>
            </a:r>
            <a:endParaRPr lang="en-US" dirty="0"/>
          </a:p>
        </p:txBody>
      </p:sp>
      <p:pic>
        <p:nvPicPr>
          <p:cNvPr id="8" name="Picture 7" descr="A screenshot of a computer&#10;&#10;Description automatically generated">
            <a:extLst>
              <a:ext uri="{FF2B5EF4-FFF2-40B4-BE49-F238E27FC236}">
                <a16:creationId xmlns:a16="http://schemas.microsoft.com/office/drawing/2014/main" id="{CAAC6FBC-4EE4-4D5E-9803-2A4148D4D446}"/>
              </a:ext>
            </a:extLst>
          </p:cNvPr>
          <p:cNvPicPr>
            <a:picLocks noChangeAspect="1"/>
          </p:cNvPicPr>
          <p:nvPr/>
        </p:nvPicPr>
        <p:blipFill>
          <a:blip r:embed="rId3"/>
          <a:stretch>
            <a:fillRect/>
          </a:stretch>
        </p:blipFill>
        <p:spPr>
          <a:xfrm>
            <a:off x="240908" y="1290555"/>
            <a:ext cx="5401928" cy="4781550"/>
          </a:xfrm>
          <a:prstGeom prst="rect">
            <a:avLst/>
          </a:prstGeom>
        </p:spPr>
      </p:pic>
      <p:sp>
        <p:nvSpPr>
          <p:cNvPr id="9" name="TextBox 8">
            <a:extLst>
              <a:ext uri="{FF2B5EF4-FFF2-40B4-BE49-F238E27FC236}">
                <a16:creationId xmlns:a16="http://schemas.microsoft.com/office/drawing/2014/main" id="{8A253BDC-7879-43C4-BFA0-008F0C87058E}"/>
              </a:ext>
            </a:extLst>
          </p:cNvPr>
          <p:cNvSpPr txBox="1"/>
          <p:nvPr/>
        </p:nvSpPr>
        <p:spPr>
          <a:xfrm>
            <a:off x="0" y="1587500"/>
            <a:ext cx="359394" cy="369332"/>
          </a:xfrm>
          <a:prstGeom prst="rect">
            <a:avLst/>
          </a:prstGeom>
          <a:noFill/>
        </p:spPr>
        <p:txBody>
          <a:bodyPr wrap="none" rtlCol="0">
            <a:spAutoFit/>
          </a:bodyPr>
          <a:lstStyle/>
          <a:p>
            <a:r>
              <a:rPr lang="en-US" dirty="0"/>
              <a:t>1.</a:t>
            </a:r>
          </a:p>
        </p:txBody>
      </p:sp>
      <p:sp>
        <p:nvSpPr>
          <p:cNvPr id="10" name="TextBox 9">
            <a:extLst>
              <a:ext uri="{FF2B5EF4-FFF2-40B4-BE49-F238E27FC236}">
                <a16:creationId xmlns:a16="http://schemas.microsoft.com/office/drawing/2014/main" id="{3AE797FA-A536-4B47-9FA3-B8DC04A1F9AB}"/>
              </a:ext>
            </a:extLst>
          </p:cNvPr>
          <p:cNvSpPr txBox="1"/>
          <p:nvPr/>
        </p:nvSpPr>
        <p:spPr>
          <a:xfrm>
            <a:off x="2641721" y="1555234"/>
            <a:ext cx="359394" cy="369332"/>
          </a:xfrm>
          <a:prstGeom prst="rect">
            <a:avLst/>
          </a:prstGeom>
          <a:noFill/>
        </p:spPr>
        <p:txBody>
          <a:bodyPr wrap="none" rtlCol="0">
            <a:spAutoFit/>
          </a:bodyPr>
          <a:lstStyle/>
          <a:p>
            <a:r>
              <a:rPr lang="en-US" dirty="0"/>
              <a:t>2.</a:t>
            </a:r>
          </a:p>
        </p:txBody>
      </p:sp>
      <p:sp>
        <p:nvSpPr>
          <p:cNvPr id="13" name="TextBox 12">
            <a:extLst>
              <a:ext uri="{FF2B5EF4-FFF2-40B4-BE49-F238E27FC236}">
                <a16:creationId xmlns:a16="http://schemas.microsoft.com/office/drawing/2014/main" id="{0DD3FE15-7BFE-4797-8240-547F2DA22410}"/>
              </a:ext>
            </a:extLst>
          </p:cNvPr>
          <p:cNvSpPr txBox="1"/>
          <p:nvPr/>
        </p:nvSpPr>
        <p:spPr>
          <a:xfrm>
            <a:off x="-59243" y="2742684"/>
            <a:ext cx="359394" cy="369332"/>
          </a:xfrm>
          <a:prstGeom prst="rect">
            <a:avLst/>
          </a:prstGeom>
          <a:noFill/>
        </p:spPr>
        <p:txBody>
          <a:bodyPr wrap="none" rtlCol="0">
            <a:spAutoFit/>
          </a:bodyPr>
          <a:lstStyle/>
          <a:p>
            <a:r>
              <a:rPr lang="en-US" dirty="0"/>
              <a:t>3.</a:t>
            </a:r>
          </a:p>
        </p:txBody>
      </p:sp>
      <p:sp>
        <p:nvSpPr>
          <p:cNvPr id="15" name="TextBox 14">
            <a:extLst>
              <a:ext uri="{FF2B5EF4-FFF2-40B4-BE49-F238E27FC236}">
                <a16:creationId xmlns:a16="http://schemas.microsoft.com/office/drawing/2014/main" id="{03ABB964-A68D-4F41-9667-22655AB0241D}"/>
              </a:ext>
            </a:extLst>
          </p:cNvPr>
          <p:cNvSpPr txBox="1"/>
          <p:nvPr/>
        </p:nvSpPr>
        <p:spPr>
          <a:xfrm>
            <a:off x="-59243" y="4038062"/>
            <a:ext cx="359394" cy="369332"/>
          </a:xfrm>
          <a:prstGeom prst="rect">
            <a:avLst/>
          </a:prstGeom>
          <a:noFill/>
        </p:spPr>
        <p:txBody>
          <a:bodyPr wrap="none" rtlCol="0">
            <a:spAutoFit/>
          </a:bodyPr>
          <a:lstStyle/>
          <a:p>
            <a:r>
              <a:rPr lang="en-US" dirty="0"/>
              <a:t>4.</a:t>
            </a:r>
          </a:p>
        </p:txBody>
      </p:sp>
      <p:sp>
        <p:nvSpPr>
          <p:cNvPr id="17" name="TextBox 16">
            <a:extLst>
              <a:ext uri="{FF2B5EF4-FFF2-40B4-BE49-F238E27FC236}">
                <a16:creationId xmlns:a16="http://schemas.microsoft.com/office/drawing/2014/main" id="{7C1670DC-F9DC-4B95-B5D8-9CD61281AFE8}"/>
              </a:ext>
            </a:extLst>
          </p:cNvPr>
          <p:cNvSpPr txBox="1"/>
          <p:nvPr/>
        </p:nvSpPr>
        <p:spPr>
          <a:xfrm>
            <a:off x="2831562" y="2679162"/>
            <a:ext cx="359394" cy="369332"/>
          </a:xfrm>
          <a:prstGeom prst="rect">
            <a:avLst/>
          </a:prstGeom>
          <a:noFill/>
        </p:spPr>
        <p:txBody>
          <a:bodyPr wrap="none" rtlCol="0">
            <a:spAutoFit/>
          </a:bodyPr>
          <a:lstStyle/>
          <a:p>
            <a:r>
              <a:rPr lang="en-US" dirty="0"/>
              <a:t>5.</a:t>
            </a:r>
          </a:p>
        </p:txBody>
      </p:sp>
      <p:sp>
        <p:nvSpPr>
          <p:cNvPr id="25" name="TextBox 24">
            <a:extLst>
              <a:ext uri="{FF2B5EF4-FFF2-40B4-BE49-F238E27FC236}">
                <a16:creationId xmlns:a16="http://schemas.microsoft.com/office/drawing/2014/main" id="{A66E9227-A26C-4DEA-8778-2BFA660B8697}"/>
              </a:ext>
            </a:extLst>
          </p:cNvPr>
          <p:cNvSpPr txBox="1"/>
          <p:nvPr/>
        </p:nvSpPr>
        <p:spPr>
          <a:xfrm>
            <a:off x="2704562" y="3858136"/>
            <a:ext cx="359394" cy="369332"/>
          </a:xfrm>
          <a:prstGeom prst="rect">
            <a:avLst/>
          </a:prstGeom>
          <a:noFill/>
        </p:spPr>
        <p:txBody>
          <a:bodyPr wrap="none" rtlCol="0">
            <a:spAutoFit/>
          </a:bodyPr>
          <a:lstStyle/>
          <a:p>
            <a:r>
              <a:rPr lang="en-US" dirty="0"/>
              <a:t>6.</a:t>
            </a:r>
          </a:p>
        </p:txBody>
      </p:sp>
      <p:sp>
        <p:nvSpPr>
          <p:cNvPr id="27" name="TextBox 26">
            <a:extLst>
              <a:ext uri="{FF2B5EF4-FFF2-40B4-BE49-F238E27FC236}">
                <a16:creationId xmlns:a16="http://schemas.microsoft.com/office/drawing/2014/main" id="{E4C35679-4935-422E-BB00-8FBCDB1F4711}"/>
              </a:ext>
            </a:extLst>
          </p:cNvPr>
          <p:cNvSpPr txBox="1"/>
          <p:nvPr/>
        </p:nvSpPr>
        <p:spPr>
          <a:xfrm>
            <a:off x="5781610" y="1910686"/>
            <a:ext cx="3269998" cy="2031325"/>
          </a:xfrm>
          <a:prstGeom prst="rect">
            <a:avLst/>
          </a:prstGeom>
          <a:noFill/>
        </p:spPr>
        <p:txBody>
          <a:bodyPr wrap="none" rtlCol="0">
            <a:spAutoFit/>
          </a:bodyPr>
          <a:lstStyle/>
          <a:p>
            <a:pPr marL="342900" indent="-342900">
              <a:buAutoNum type="arabicPeriod"/>
            </a:pPr>
            <a:r>
              <a:rPr lang="en-US" dirty="0"/>
              <a:t>Data Selection</a:t>
            </a:r>
          </a:p>
          <a:p>
            <a:pPr marL="342900" indent="-342900">
              <a:buAutoNum type="arabicPeriod"/>
            </a:pPr>
            <a:r>
              <a:rPr lang="en-US" dirty="0"/>
              <a:t>XIC Plotting Options</a:t>
            </a:r>
          </a:p>
          <a:p>
            <a:pPr marL="342900" indent="-342900">
              <a:buAutoNum type="arabicPeriod"/>
            </a:pPr>
            <a:r>
              <a:rPr lang="en-US" dirty="0"/>
              <a:t>2D LCMS Heat Map</a:t>
            </a:r>
          </a:p>
          <a:p>
            <a:pPr marL="342900" indent="-342900">
              <a:buAutoNum type="arabicPeriod"/>
            </a:pPr>
            <a:r>
              <a:rPr lang="en-US" dirty="0"/>
              <a:t>TIC Plot</a:t>
            </a:r>
          </a:p>
          <a:p>
            <a:pPr marL="342900" indent="-342900">
              <a:buAutoNum type="arabicPeriod"/>
            </a:pPr>
            <a:r>
              <a:rPr lang="en-US" dirty="0"/>
              <a:t>XIC Plots/MS2 Plots</a:t>
            </a:r>
          </a:p>
          <a:p>
            <a:pPr marL="342900" indent="-342900">
              <a:buAutoNum type="arabicPeriod"/>
            </a:pPr>
            <a:r>
              <a:rPr lang="en-US" dirty="0"/>
              <a:t>XIC Integration Results/Boxes</a:t>
            </a:r>
          </a:p>
          <a:p>
            <a:endParaRPr lang="en-US" dirty="0"/>
          </a:p>
        </p:txBody>
      </p:sp>
    </p:spTree>
    <p:extLst>
      <p:ext uri="{BB962C8B-B14F-4D97-AF65-F5344CB8AC3E}">
        <p14:creationId xmlns:p14="http://schemas.microsoft.com/office/powerpoint/2010/main" val="9625737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A27961-14F8-4F74-9D66-385352656739}"/>
              </a:ext>
            </a:extLst>
          </p:cNvPr>
          <p:cNvSpPr>
            <a:spLocks noGrp="1"/>
          </p:cNvSpPr>
          <p:nvPr>
            <p:ph type="title"/>
          </p:nvPr>
        </p:nvSpPr>
        <p:spPr/>
        <p:txBody>
          <a:bodyPr>
            <a:normAutofit/>
          </a:bodyPr>
          <a:lstStyle/>
          <a:p>
            <a:r>
              <a:rPr lang="en-US" dirty="0"/>
              <a:t>XIC on Multiple m/z</a:t>
            </a:r>
          </a:p>
        </p:txBody>
      </p:sp>
      <p:sp>
        <p:nvSpPr>
          <p:cNvPr id="4" name="Footer Placeholder 3">
            <a:extLst>
              <a:ext uri="{FF2B5EF4-FFF2-40B4-BE49-F238E27FC236}">
                <a16:creationId xmlns:a16="http://schemas.microsoft.com/office/drawing/2014/main" id="{A85DF570-E195-4501-B924-B9CA476ABAAE}"/>
              </a:ext>
            </a:extLst>
          </p:cNvPr>
          <p:cNvSpPr>
            <a:spLocks noGrp="1"/>
          </p:cNvSpPr>
          <p:nvPr>
            <p:ph type="ftr" sz="quarter" idx="11"/>
          </p:nvPr>
        </p:nvSpPr>
        <p:spPr/>
        <p:txBody>
          <a:bodyPr/>
          <a:lstStyle/>
          <a:p>
            <a:r>
              <a:rPr lang="en-US"/>
              <a:t>GNPS Tutorial Module 18 - LCMS Dashboard</a:t>
            </a:r>
          </a:p>
        </p:txBody>
      </p:sp>
      <p:sp>
        <p:nvSpPr>
          <p:cNvPr id="5" name="Slide Number Placeholder 4">
            <a:extLst>
              <a:ext uri="{FF2B5EF4-FFF2-40B4-BE49-F238E27FC236}">
                <a16:creationId xmlns:a16="http://schemas.microsoft.com/office/drawing/2014/main" id="{71D565D7-56BE-43C3-ADF3-FD097341CBD4}"/>
              </a:ext>
            </a:extLst>
          </p:cNvPr>
          <p:cNvSpPr>
            <a:spLocks noGrp="1"/>
          </p:cNvSpPr>
          <p:nvPr>
            <p:ph type="sldNum" sz="quarter" idx="12"/>
          </p:nvPr>
        </p:nvSpPr>
        <p:spPr/>
        <p:txBody>
          <a:bodyPr/>
          <a:lstStyle/>
          <a:p>
            <a:fld id="{4CB6DF64-918B-0F46-A97E-09DDFEA08376}" type="slidenum">
              <a:rPr lang="en-US" smtClean="0"/>
              <a:t>11</a:t>
            </a:fld>
            <a:endParaRPr lang="en-US"/>
          </a:p>
        </p:txBody>
      </p:sp>
      <p:sp>
        <p:nvSpPr>
          <p:cNvPr id="22" name="TextBox 21">
            <a:extLst>
              <a:ext uri="{FF2B5EF4-FFF2-40B4-BE49-F238E27FC236}">
                <a16:creationId xmlns:a16="http://schemas.microsoft.com/office/drawing/2014/main" id="{485FE753-7CD6-4669-A4D2-2C0F60F3BAF3}"/>
              </a:ext>
            </a:extLst>
          </p:cNvPr>
          <p:cNvSpPr txBox="1"/>
          <p:nvPr/>
        </p:nvSpPr>
        <p:spPr>
          <a:xfrm>
            <a:off x="7683944" y="5887439"/>
            <a:ext cx="1460056" cy="369332"/>
          </a:xfrm>
          <a:prstGeom prst="rect">
            <a:avLst/>
          </a:prstGeom>
          <a:noFill/>
        </p:spPr>
        <p:txBody>
          <a:bodyPr wrap="square">
            <a:spAutoFit/>
          </a:bodyPr>
          <a:lstStyle/>
          <a:p>
            <a:r>
              <a:rPr lang="en-US" dirty="0">
                <a:hlinkClick r:id="rId2"/>
              </a:rPr>
              <a:t>Example Link</a:t>
            </a:r>
            <a:endParaRPr lang="en-US" dirty="0"/>
          </a:p>
        </p:txBody>
      </p:sp>
      <p:pic>
        <p:nvPicPr>
          <p:cNvPr id="6" name="Picture 5">
            <a:extLst>
              <a:ext uri="{FF2B5EF4-FFF2-40B4-BE49-F238E27FC236}">
                <a16:creationId xmlns:a16="http://schemas.microsoft.com/office/drawing/2014/main" id="{16B0DE00-2329-4C4C-B055-0EEE6AFD7F4D}"/>
              </a:ext>
            </a:extLst>
          </p:cNvPr>
          <p:cNvPicPr>
            <a:picLocks noChangeAspect="1"/>
          </p:cNvPicPr>
          <p:nvPr/>
        </p:nvPicPr>
        <p:blipFill>
          <a:blip r:embed="rId3"/>
          <a:stretch>
            <a:fillRect/>
          </a:stretch>
        </p:blipFill>
        <p:spPr>
          <a:xfrm>
            <a:off x="0" y="2456179"/>
            <a:ext cx="9144000" cy="3050542"/>
          </a:xfrm>
          <a:prstGeom prst="rect">
            <a:avLst/>
          </a:prstGeom>
        </p:spPr>
      </p:pic>
      <p:pic>
        <p:nvPicPr>
          <p:cNvPr id="7" name="Picture 6">
            <a:extLst>
              <a:ext uri="{FF2B5EF4-FFF2-40B4-BE49-F238E27FC236}">
                <a16:creationId xmlns:a16="http://schemas.microsoft.com/office/drawing/2014/main" id="{8DA6DCBD-A595-42E6-A153-49A6157CE230}"/>
              </a:ext>
            </a:extLst>
          </p:cNvPr>
          <p:cNvPicPr>
            <a:picLocks noChangeAspect="1"/>
          </p:cNvPicPr>
          <p:nvPr/>
        </p:nvPicPr>
        <p:blipFill>
          <a:blip r:embed="rId4"/>
          <a:stretch>
            <a:fillRect/>
          </a:stretch>
        </p:blipFill>
        <p:spPr>
          <a:xfrm>
            <a:off x="348989" y="1323268"/>
            <a:ext cx="3734321" cy="1038370"/>
          </a:xfrm>
          <a:prstGeom prst="rect">
            <a:avLst/>
          </a:prstGeom>
        </p:spPr>
      </p:pic>
    </p:spTree>
    <p:extLst>
      <p:ext uri="{BB962C8B-B14F-4D97-AF65-F5344CB8AC3E}">
        <p14:creationId xmlns:p14="http://schemas.microsoft.com/office/powerpoint/2010/main" val="26560199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A27961-14F8-4F74-9D66-385352656739}"/>
              </a:ext>
            </a:extLst>
          </p:cNvPr>
          <p:cNvSpPr>
            <a:spLocks noGrp="1"/>
          </p:cNvSpPr>
          <p:nvPr>
            <p:ph type="title"/>
          </p:nvPr>
        </p:nvSpPr>
        <p:spPr/>
        <p:txBody>
          <a:bodyPr>
            <a:normAutofit/>
          </a:bodyPr>
          <a:lstStyle/>
          <a:p>
            <a:r>
              <a:rPr lang="en-US" dirty="0"/>
              <a:t>XIC Comparison on Multiple Files</a:t>
            </a:r>
          </a:p>
        </p:txBody>
      </p:sp>
      <p:sp>
        <p:nvSpPr>
          <p:cNvPr id="4" name="Footer Placeholder 3">
            <a:extLst>
              <a:ext uri="{FF2B5EF4-FFF2-40B4-BE49-F238E27FC236}">
                <a16:creationId xmlns:a16="http://schemas.microsoft.com/office/drawing/2014/main" id="{A85DF570-E195-4501-B924-B9CA476ABAAE}"/>
              </a:ext>
            </a:extLst>
          </p:cNvPr>
          <p:cNvSpPr>
            <a:spLocks noGrp="1"/>
          </p:cNvSpPr>
          <p:nvPr>
            <p:ph type="ftr" sz="quarter" idx="11"/>
          </p:nvPr>
        </p:nvSpPr>
        <p:spPr/>
        <p:txBody>
          <a:bodyPr/>
          <a:lstStyle/>
          <a:p>
            <a:r>
              <a:rPr lang="en-US"/>
              <a:t>GNPS Tutorial Module 18 - LCMS Dashboard</a:t>
            </a:r>
          </a:p>
        </p:txBody>
      </p:sp>
      <p:sp>
        <p:nvSpPr>
          <p:cNvPr id="5" name="Slide Number Placeholder 4">
            <a:extLst>
              <a:ext uri="{FF2B5EF4-FFF2-40B4-BE49-F238E27FC236}">
                <a16:creationId xmlns:a16="http://schemas.microsoft.com/office/drawing/2014/main" id="{71D565D7-56BE-43C3-ADF3-FD097341CBD4}"/>
              </a:ext>
            </a:extLst>
          </p:cNvPr>
          <p:cNvSpPr>
            <a:spLocks noGrp="1"/>
          </p:cNvSpPr>
          <p:nvPr>
            <p:ph type="sldNum" sz="quarter" idx="12"/>
          </p:nvPr>
        </p:nvSpPr>
        <p:spPr/>
        <p:txBody>
          <a:bodyPr/>
          <a:lstStyle/>
          <a:p>
            <a:fld id="{4CB6DF64-918B-0F46-A97E-09DDFEA08376}" type="slidenum">
              <a:rPr lang="en-US" smtClean="0"/>
              <a:t>12</a:t>
            </a:fld>
            <a:endParaRPr lang="en-US"/>
          </a:p>
        </p:txBody>
      </p:sp>
      <p:sp>
        <p:nvSpPr>
          <p:cNvPr id="22" name="TextBox 21">
            <a:extLst>
              <a:ext uri="{FF2B5EF4-FFF2-40B4-BE49-F238E27FC236}">
                <a16:creationId xmlns:a16="http://schemas.microsoft.com/office/drawing/2014/main" id="{485FE753-7CD6-4669-A4D2-2C0F60F3BAF3}"/>
              </a:ext>
            </a:extLst>
          </p:cNvPr>
          <p:cNvSpPr txBox="1"/>
          <p:nvPr/>
        </p:nvSpPr>
        <p:spPr>
          <a:xfrm>
            <a:off x="7683944" y="5887439"/>
            <a:ext cx="1460056" cy="369332"/>
          </a:xfrm>
          <a:prstGeom prst="rect">
            <a:avLst/>
          </a:prstGeom>
          <a:noFill/>
        </p:spPr>
        <p:txBody>
          <a:bodyPr wrap="square">
            <a:spAutoFit/>
          </a:bodyPr>
          <a:lstStyle/>
          <a:p>
            <a:r>
              <a:rPr lang="en-US" dirty="0">
                <a:hlinkClick r:id="rId2"/>
              </a:rPr>
              <a:t>Example Link</a:t>
            </a:r>
            <a:endParaRPr lang="en-US" dirty="0"/>
          </a:p>
        </p:txBody>
      </p:sp>
      <p:pic>
        <p:nvPicPr>
          <p:cNvPr id="3" name="Picture 2">
            <a:extLst>
              <a:ext uri="{FF2B5EF4-FFF2-40B4-BE49-F238E27FC236}">
                <a16:creationId xmlns:a16="http://schemas.microsoft.com/office/drawing/2014/main" id="{E7222C66-84B8-489E-A996-AB9CB1E26DE8}"/>
              </a:ext>
            </a:extLst>
          </p:cNvPr>
          <p:cNvPicPr>
            <a:picLocks noChangeAspect="1"/>
          </p:cNvPicPr>
          <p:nvPr/>
        </p:nvPicPr>
        <p:blipFill>
          <a:blip r:embed="rId3"/>
          <a:stretch>
            <a:fillRect/>
          </a:stretch>
        </p:blipFill>
        <p:spPr>
          <a:xfrm>
            <a:off x="50800" y="1290013"/>
            <a:ext cx="5418007" cy="1415087"/>
          </a:xfrm>
          <a:prstGeom prst="rect">
            <a:avLst/>
          </a:prstGeom>
        </p:spPr>
      </p:pic>
      <p:pic>
        <p:nvPicPr>
          <p:cNvPr id="9" name="Picture 8" descr="A picture containing diagram&#10;&#10;Description automatically generated">
            <a:extLst>
              <a:ext uri="{FF2B5EF4-FFF2-40B4-BE49-F238E27FC236}">
                <a16:creationId xmlns:a16="http://schemas.microsoft.com/office/drawing/2014/main" id="{9166392B-8651-44BA-BF92-50CBF87A5F12}"/>
              </a:ext>
            </a:extLst>
          </p:cNvPr>
          <p:cNvPicPr>
            <a:picLocks noChangeAspect="1"/>
          </p:cNvPicPr>
          <p:nvPr/>
        </p:nvPicPr>
        <p:blipFill>
          <a:blip r:embed="rId4"/>
          <a:stretch>
            <a:fillRect/>
          </a:stretch>
        </p:blipFill>
        <p:spPr>
          <a:xfrm>
            <a:off x="191928" y="2835275"/>
            <a:ext cx="1941481" cy="3886200"/>
          </a:xfrm>
          <a:prstGeom prst="rect">
            <a:avLst/>
          </a:prstGeom>
        </p:spPr>
      </p:pic>
      <p:pic>
        <p:nvPicPr>
          <p:cNvPr id="11" name="Picture 10" descr="Histogram&#10;&#10;Description automatically generated">
            <a:extLst>
              <a:ext uri="{FF2B5EF4-FFF2-40B4-BE49-F238E27FC236}">
                <a16:creationId xmlns:a16="http://schemas.microsoft.com/office/drawing/2014/main" id="{9BBF2583-2CBB-436B-B865-F1CAFD0423C9}"/>
              </a:ext>
            </a:extLst>
          </p:cNvPr>
          <p:cNvPicPr>
            <a:picLocks noChangeAspect="1"/>
          </p:cNvPicPr>
          <p:nvPr/>
        </p:nvPicPr>
        <p:blipFill>
          <a:blip r:embed="rId5"/>
          <a:stretch>
            <a:fillRect/>
          </a:stretch>
        </p:blipFill>
        <p:spPr>
          <a:xfrm>
            <a:off x="2333298" y="2790826"/>
            <a:ext cx="5072591" cy="1692274"/>
          </a:xfrm>
          <a:prstGeom prst="rect">
            <a:avLst/>
          </a:prstGeom>
        </p:spPr>
      </p:pic>
      <p:pic>
        <p:nvPicPr>
          <p:cNvPr id="13" name="Picture 12" descr="Chart&#10;&#10;Description automatically generated">
            <a:extLst>
              <a:ext uri="{FF2B5EF4-FFF2-40B4-BE49-F238E27FC236}">
                <a16:creationId xmlns:a16="http://schemas.microsoft.com/office/drawing/2014/main" id="{235965C9-903F-4C3E-8594-6F828D84A4F2}"/>
              </a:ext>
            </a:extLst>
          </p:cNvPr>
          <p:cNvPicPr>
            <a:picLocks noChangeAspect="1"/>
          </p:cNvPicPr>
          <p:nvPr/>
        </p:nvPicPr>
        <p:blipFill>
          <a:blip r:embed="rId6"/>
          <a:stretch>
            <a:fillRect/>
          </a:stretch>
        </p:blipFill>
        <p:spPr>
          <a:xfrm>
            <a:off x="2533650" y="4568826"/>
            <a:ext cx="3765550" cy="1413259"/>
          </a:xfrm>
          <a:prstGeom prst="rect">
            <a:avLst/>
          </a:prstGeom>
        </p:spPr>
      </p:pic>
    </p:spTree>
    <p:extLst>
      <p:ext uri="{BB962C8B-B14F-4D97-AF65-F5344CB8AC3E}">
        <p14:creationId xmlns:p14="http://schemas.microsoft.com/office/powerpoint/2010/main" val="27737103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A27961-14F8-4F74-9D66-385352656739}"/>
              </a:ext>
            </a:extLst>
          </p:cNvPr>
          <p:cNvSpPr>
            <a:spLocks noGrp="1"/>
          </p:cNvSpPr>
          <p:nvPr>
            <p:ph type="title"/>
          </p:nvPr>
        </p:nvSpPr>
        <p:spPr/>
        <p:txBody>
          <a:bodyPr>
            <a:normAutofit fontScale="90000"/>
          </a:bodyPr>
          <a:lstStyle/>
          <a:p>
            <a:r>
              <a:rPr lang="en-US" dirty="0"/>
              <a:t>Inspecting Feature Finding Results from FBMN</a:t>
            </a:r>
          </a:p>
        </p:txBody>
      </p:sp>
      <p:sp>
        <p:nvSpPr>
          <p:cNvPr id="4" name="Footer Placeholder 3">
            <a:extLst>
              <a:ext uri="{FF2B5EF4-FFF2-40B4-BE49-F238E27FC236}">
                <a16:creationId xmlns:a16="http://schemas.microsoft.com/office/drawing/2014/main" id="{A85DF570-E195-4501-B924-B9CA476ABAAE}"/>
              </a:ext>
            </a:extLst>
          </p:cNvPr>
          <p:cNvSpPr>
            <a:spLocks noGrp="1"/>
          </p:cNvSpPr>
          <p:nvPr>
            <p:ph type="ftr" sz="quarter" idx="11"/>
          </p:nvPr>
        </p:nvSpPr>
        <p:spPr/>
        <p:txBody>
          <a:bodyPr/>
          <a:lstStyle/>
          <a:p>
            <a:r>
              <a:rPr lang="en-US"/>
              <a:t>GNPS Tutorial Module 18 - LCMS Dashboard</a:t>
            </a:r>
          </a:p>
        </p:txBody>
      </p:sp>
      <p:sp>
        <p:nvSpPr>
          <p:cNvPr id="5" name="Slide Number Placeholder 4">
            <a:extLst>
              <a:ext uri="{FF2B5EF4-FFF2-40B4-BE49-F238E27FC236}">
                <a16:creationId xmlns:a16="http://schemas.microsoft.com/office/drawing/2014/main" id="{71D565D7-56BE-43C3-ADF3-FD097341CBD4}"/>
              </a:ext>
            </a:extLst>
          </p:cNvPr>
          <p:cNvSpPr>
            <a:spLocks noGrp="1"/>
          </p:cNvSpPr>
          <p:nvPr>
            <p:ph type="sldNum" sz="quarter" idx="12"/>
          </p:nvPr>
        </p:nvSpPr>
        <p:spPr/>
        <p:txBody>
          <a:bodyPr/>
          <a:lstStyle/>
          <a:p>
            <a:fld id="{4CB6DF64-918B-0F46-A97E-09DDFEA08376}" type="slidenum">
              <a:rPr lang="en-US" smtClean="0"/>
              <a:t>13</a:t>
            </a:fld>
            <a:endParaRPr lang="en-US"/>
          </a:p>
        </p:txBody>
      </p:sp>
      <p:sp>
        <p:nvSpPr>
          <p:cNvPr id="14" name="TextBox 13">
            <a:extLst>
              <a:ext uri="{FF2B5EF4-FFF2-40B4-BE49-F238E27FC236}">
                <a16:creationId xmlns:a16="http://schemas.microsoft.com/office/drawing/2014/main" id="{CBD3F1B8-FC23-4AC5-99FA-22B5BB5459E5}"/>
              </a:ext>
            </a:extLst>
          </p:cNvPr>
          <p:cNvSpPr txBox="1"/>
          <p:nvPr/>
        </p:nvSpPr>
        <p:spPr>
          <a:xfrm>
            <a:off x="7620000" y="5898634"/>
            <a:ext cx="1587500" cy="369332"/>
          </a:xfrm>
          <a:prstGeom prst="rect">
            <a:avLst/>
          </a:prstGeom>
          <a:noFill/>
        </p:spPr>
        <p:txBody>
          <a:bodyPr wrap="square">
            <a:spAutoFit/>
          </a:bodyPr>
          <a:lstStyle/>
          <a:p>
            <a:r>
              <a:rPr lang="en-US" dirty="0">
                <a:hlinkClick r:id="rId2"/>
              </a:rPr>
              <a:t>Example Link</a:t>
            </a:r>
            <a:endParaRPr lang="en-US" dirty="0"/>
          </a:p>
        </p:txBody>
      </p:sp>
      <p:pic>
        <p:nvPicPr>
          <p:cNvPr id="12" name="Picture 11">
            <a:extLst>
              <a:ext uri="{FF2B5EF4-FFF2-40B4-BE49-F238E27FC236}">
                <a16:creationId xmlns:a16="http://schemas.microsoft.com/office/drawing/2014/main" id="{2BAAB192-9F52-438E-B755-A8A2178E58FA}"/>
              </a:ext>
            </a:extLst>
          </p:cNvPr>
          <p:cNvPicPr>
            <a:picLocks noChangeAspect="1"/>
          </p:cNvPicPr>
          <p:nvPr/>
        </p:nvPicPr>
        <p:blipFill>
          <a:blip r:embed="rId3"/>
          <a:stretch>
            <a:fillRect/>
          </a:stretch>
        </p:blipFill>
        <p:spPr>
          <a:xfrm>
            <a:off x="5067300" y="1936874"/>
            <a:ext cx="3556648" cy="934218"/>
          </a:xfrm>
          <a:prstGeom prst="rect">
            <a:avLst/>
          </a:prstGeom>
        </p:spPr>
      </p:pic>
      <p:pic>
        <p:nvPicPr>
          <p:cNvPr id="15" name="Picture 14">
            <a:extLst>
              <a:ext uri="{FF2B5EF4-FFF2-40B4-BE49-F238E27FC236}">
                <a16:creationId xmlns:a16="http://schemas.microsoft.com/office/drawing/2014/main" id="{2DC5CABC-FA43-4DCF-AB57-1F7884D39DFE}"/>
              </a:ext>
            </a:extLst>
          </p:cNvPr>
          <p:cNvPicPr>
            <a:picLocks noChangeAspect="1"/>
          </p:cNvPicPr>
          <p:nvPr/>
        </p:nvPicPr>
        <p:blipFill>
          <a:blip r:embed="rId4"/>
          <a:stretch>
            <a:fillRect/>
          </a:stretch>
        </p:blipFill>
        <p:spPr>
          <a:xfrm>
            <a:off x="129972" y="3522867"/>
            <a:ext cx="6085236" cy="2465534"/>
          </a:xfrm>
          <a:prstGeom prst="rect">
            <a:avLst/>
          </a:prstGeom>
        </p:spPr>
      </p:pic>
      <p:sp>
        <p:nvSpPr>
          <p:cNvPr id="16" name="TextBox 15">
            <a:extLst>
              <a:ext uri="{FF2B5EF4-FFF2-40B4-BE49-F238E27FC236}">
                <a16:creationId xmlns:a16="http://schemas.microsoft.com/office/drawing/2014/main" id="{CA5C5EAB-2B1F-4D57-A473-2920D45548BB}"/>
              </a:ext>
            </a:extLst>
          </p:cNvPr>
          <p:cNvSpPr txBox="1"/>
          <p:nvPr/>
        </p:nvSpPr>
        <p:spPr>
          <a:xfrm>
            <a:off x="129972" y="3153535"/>
            <a:ext cx="3255635" cy="369332"/>
          </a:xfrm>
          <a:prstGeom prst="rect">
            <a:avLst/>
          </a:prstGeom>
          <a:noFill/>
        </p:spPr>
        <p:txBody>
          <a:bodyPr wrap="none" rtlCol="0">
            <a:spAutoFit/>
          </a:bodyPr>
          <a:lstStyle/>
          <a:p>
            <a:r>
              <a:rPr lang="en-US" dirty="0"/>
              <a:t>Listing All Features across all files</a:t>
            </a:r>
          </a:p>
        </p:txBody>
      </p:sp>
      <p:pic>
        <p:nvPicPr>
          <p:cNvPr id="17" name="Picture 16">
            <a:extLst>
              <a:ext uri="{FF2B5EF4-FFF2-40B4-BE49-F238E27FC236}">
                <a16:creationId xmlns:a16="http://schemas.microsoft.com/office/drawing/2014/main" id="{998EF81E-C3B2-4E3B-9283-0318FDB07E36}"/>
              </a:ext>
            </a:extLst>
          </p:cNvPr>
          <p:cNvPicPr>
            <a:picLocks noChangeAspect="1"/>
          </p:cNvPicPr>
          <p:nvPr/>
        </p:nvPicPr>
        <p:blipFill>
          <a:blip r:embed="rId5"/>
          <a:stretch>
            <a:fillRect/>
          </a:stretch>
        </p:blipFill>
        <p:spPr>
          <a:xfrm>
            <a:off x="129972" y="1936874"/>
            <a:ext cx="4572000" cy="950752"/>
          </a:xfrm>
          <a:prstGeom prst="rect">
            <a:avLst/>
          </a:prstGeom>
        </p:spPr>
      </p:pic>
      <p:sp>
        <p:nvSpPr>
          <p:cNvPr id="18" name="TextBox 17">
            <a:extLst>
              <a:ext uri="{FF2B5EF4-FFF2-40B4-BE49-F238E27FC236}">
                <a16:creationId xmlns:a16="http://schemas.microsoft.com/office/drawing/2014/main" id="{632CEBC8-D8C3-4035-9BAB-5C2932059AF3}"/>
              </a:ext>
            </a:extLst>
          </p:cNvPr>
          <p:cNvSpPr txBox="1"/>
          <p:nvPr/>
        </p:nvSpPr>
        <p:spPr>
          <a:xfrm>
            <a:off x="129971" y="1590527"/>
            <a:ext cx="2972289" cy="369332"/>
          </a:xfrm>
          <a:prstGeom prst="rect">
            <a:avLst/>
          </a:prstGeom>
          <a:noFill/>
        </p:spPr>
        <p:txBody>
          <a:bodyPr wrap="none" rtlCol="0">
            <a:spAutoFit/>
          </a:bodyPr>
          <a:lstStyle/>
          <a:p>
            <a:r>
              <a:rPr lang="en-US" dirty="0"/>
              <a:t>Select All Original </a:t>
            </a:r>
            <a:r>
              <a:rPr lang="en-US" dirty="0" err="1"/>
              <a:t>mzML</a:t>
            </a:r>
            <a:r>
              <a:rPr lang="en-US" dirty="0"/>
              <a:t> Files</a:t>
            </a:r>
          </a:p>
        </p:txBody>
      </p:sp>
      <p:sp>
        <p:nvSpPr>
          <p:cNvPr id="20" name="TextBox 19">
            <a:extLst>
              <a:ext uri="{FF2B5EF4-FFF2-40B4-BE49-F238E27FC236}">
                <a16:creationId xmlns:a16="http://schemas.microsoft.com/office/drawing/2014/main" id="{819E4A0D-2E82-4CCD-BFB2-9BD3F67FC9D9}"/>
              </a:ext>
            </a:extLst>
          </p:cNvPr>
          <p:cNvSpPr txBox="1"/>
          <p:nvPr/>
        </p:nvSpPr>
        <p:spPr>
          <a:xfrm>
            <a:off x="4994071" y="1590527"/>
            <a:ext cx="3114186" cy="369332"/>
          </a:xfrm>
          <a:prstGeom prst="rect">
            <a:avLst/>
          </a:prstGeom>
          <a:noFill/>
        </p:spPr>
        <p:txBody>
          <a:bodyPr wrap="none" rtlCol="0">
            <a:spAutoFit/>
          </a:bodyPr>
          <a:lstStyle/>
          <a:p>
            <a:r>
              <a:rPr lang="en-US" dirty="0"/>
              <a:t>View Feature Quant Details List</a:t>
            </a:r>
          </a:p>
        </p:txBody>
      </p:sp>
    </p:spTree>
    <p:extLst>
      <p:ext uri="{BB962C8B-B14F-4D97-AF65-F5344CB8AC3E}">
        <p14:creationId xmlns:p14="http://schemas.microsoft.com/office/powerpoint/2010/main" val="34367627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A27961-14F8-4F74-9D66-385352656739}"/>
              </a:ext>
            </a:extLst>
          </p:cNvPr>
          <p:cNvSpPr>
            <a:spLocks noGrp="1"/>
          </p:cNvSpPr>
          <p:nvPr>
            <p:ph type="title"/>
          </p:nvPr>
        </p:nvSpPr>
        <p:spPr/>
        <p:txBody>
          <a:bodyPr>
            <a:normAutofit fontScale="90000"/>
          </a:bodyPr>
          <a:lstStyle/>
          <a:p>
            <a:r>
              <a:rPr lang="en-US" dirty="0"/>
              <a:t>Inspecting Feature Finding Results from FBMN</a:t>
            </a:r>
          </a:p>
        </p:txBody>
      </p:sp>
      <p:sp>
        <p:nvSpPr>
          <p:cNvPr id="4" name="Footer Placeholder 3">
            <a:extLst>
              <a:ext uri="{FF2B5EF4-FFF2-40B4-BE49-F238E27FC236}">
                <a16:creationId xmlns:a16="http://schemas.microsoft.com/office/drawing/2014/main" id="{A85DF570-E195-4501-B924-B9CA476ABAAE}"/>
              </a:ext>
            </a:extLst>
          </p:cNvPr>
          <p:cNvSpPr>
            <a:spLocks noGrp="1"/>
          </p:cNvSpPr>
          <p:nvPr>
            <p:ph type="ftr" sz="quarter" idx="11"/>
          </p:nvPr>
        </p:nvSpPr>
        <p:spPr/>
        <p:txBody>
          <a:bodyPr/>
          <a:lstStyle/>
          <a:p>
            <a:r>
              <a:rPr lang="en-US"/>
              <a:t>GNPS Tutorial Module 18 - LCMS Dashboard</a:t>
            </a:r>
          </a:p>
        </p:txBody>
      </p:sp>
      <p:sp>
        <p:nvSpPr>
          <p:cNvPr id="5" name="Slide Number Placeholder 4">
            <a:extLst>
              <a:ext uri="{FF2B5EF4-FFF2-40B4-BE49-F238E27FC236}">
                <a16:creationId xmlns:a16="http://schemas.microsoft.com/office/drawing/2014/main" id="{71D565D7-56BE-43C3-ADF3-FD097341CBD4}"/>
              </a:ext>
            </a:extLst>
          </p:cNvPr>
          <p:cNvSpPr>
            <a:spLocks noGrp="1"/>
          </p:cNvSpPr>
          <p:nvPr>
            <p:ph type="sldNum" sz="quarter" idx="12"/>
          </p:nvPr>
        </p:nvSpPr>
        <p:spPr/>
        <p:txBody>
          <a:bodyPr/>
          <a:lstStyle/>
          <a:p>
            <a:fld id="{4CB6DF64-918B-0F46-A97E-09DDFEA08376}" type="slidenum">
              <a:rPr lang="en-US" smtClean="0"/>
              <a:t>14</a:t>
            </a:fld>
            <a:endParaRPr lang="en-US"/>
          </a:p>
        </p:txBody>
      </p:sp>
      <p:sp>
        <p:nvSpPr>
          <p:cNvPr id="14" name="TextBox 13">
            <a:extLst>
              <a:ext uri="{FF2B5EF4-FFF2-40B4-BE49-F238E27FC236}">
                <a16:creationId xmlns:a16="http://schemas.microsoft.com/office/drawing/2014/main" id="{CBD3F1B8-FC23-4AC5-99FA-22B5BB5459E5}"/>
              </a:ext>
            </a:extLst>
          </p:cNvPr>
          <p:cNvSpPr txBox="1"/>
          <p:nvPr/>
        </p:nvSpPr>
        <p:spPr>
          <a:xfrm>
            <a:off x="7620000" y="5898634"/>
            <a:ext cx="1587500" cy="369332"/>
          </a:xfrm>
          <a:prstGeom prst="rect">
            <a:avLst/>
          </a:prstGeom>
          <a:noFill/>
        </p:spPr>
        <p:txBody>
          <a:bodyPr wrap="square">
            <a:spAutoFit/>
          </a:bodyPr>
          <a:lstStyle/>
          <a:p>
            <a:r>
              <a:rPr lang="en-US" dirty="0">
                <a:hlinkClick r:id="rId2"/>
              </a:rPr>
              <a:t>Example Link</a:t>
            </a:r>
            <a:endParaRPr lang="en-US" dirty="0"/>
          </a:p>
        </p:txBody>
      </p:sp>
      <p:pic>
        <p:nvPicPr>
          <p:cNvPr id="15" name="Picture 14">
            <a:extLst>
              <a:ext uri="{FF2B5EF4-FFF2-40B4-BE49-F238E27FC236}">
                <a16:creationId xmlns:a16="http://schemas.microsoft.com/office/drawing/2014/main" id="{2DC5CABC-FA43-4DCF-AB57-1F7884D39DFE}"/>
              </a:ext>
            </a:extLst>
          </p:cNvPr>
          <p:cNvPicPr>
            <a:picLocks noChangeAspect="1"/>
          </p:cNvPicPr>
          <p:nvPr/>
        </p:nvPicPr>
        <p:blipFill>
          <a:blip r:embed="rId3"/>
          <a:stretch>
            <a:fillRect/>
          </a:stretch>
        </p:blipFill>
        <p:spPr>
          <a:xfrm>
            <a:off x="81582" y="1853869"/>
            <a:ext cx="4490418" cy="1819367"/>
          </a:xfrm>
          <a:prstGeom prst="rect">
            <a:avLst/>
          </a:prstGeom>
        </p:spPr>
      </p:pic>
      <p:sp>
        <p:nvSpPr>
          <p:cNvPr id="16" name="TextBox 15">
            <a:extLst>
              <a:ext uri="{FF2B5EF4-FFF2-40B4-BE49-F238E27FC236}">
                <a16:creationId xmlns:a16="http://schemas.microsoft.com/office/drawing/2014/main" id="{CA5C5EAB-2B1F-4D57-A473-2920D45548BB}"/>
              </a:ext>
            </a:extLst>
          </p:cNvPr>
          <p:cNvSpPr txBox="1"/>
          <p:nvPr/>
        </p:nvSpPr>
        <p:spPr>
          <a:xfrm>
            <a:off x="81582" y="1484537"/>
            <a:ext cx="3255635" cy="369332"/>
          </a:xfrm>
          <a:prstGeom prst="rect">
            <a:avLst/>
          </a:prstGeom>
          <a:noFill/>
        </p:spPr>
        <p:txBody>
          <a:bodyPr wrap="none" rtlCol="0">
            <a:spAutoFit/>
          </a:bodyPr>
          <a:lstStyle/>
          <a:p>
            <a:r>
              <a:rPr lang="en-US" dirty="0"/>
              <a:t>Listing All Features across all files</a:t>
            </a:r>
          </a:p>
        </p:txBody>
      </p:sp>
      <p:pic>
        <p:nvPicPr>
          <p:cNvPr id="6" name="Picture 5">
            <a:extLst>
              <a:ext uri="{FF2B5EF4-FFF2-40B4-BE49-F238E27FC236}">
                <a16:creationId xmlns:a16="http://schemas.microsoft.com/office/drawing/2014/main" id="{BCD9E6A1-B32A-4966-B054-F035C78E9DF0}"/>
              </a:ext>
            </a:extLst>
          </p:cNvPr>
          <p:cNvPicPr>
            <a:picLocks noChangeAspect="1"/>
          </p:cNvPicPr>
          <p:nvPr/>
        </p:nvPicPr>
        <p:blipFill>
          <a:blip r:embed="rId4"/>
          <a:stretch>
            <a:fillRect/>
          </a:stretch>
        </p:blipFill>
        <p:spPr>
          <a:xfrm>
            <a:off x="81582" y="4148930"/>
            <a:ext cx="3961672" cy="1819367"/>
          </a:xfrm>
          <a:prstGeom prst="rect">
            <a:avLst/>
          </a:prstGeom>
        </p:spPr>
      </p:pic>
      <p:sp>
        <p:nvSpPr>
          <p:cNvPr id="19" name="TextBox 18">
            <a:extLst>
              <a:ext uri="{FF2B5EF4-FFF2-40B4-BE49-F238E27FC236}">
                <a16:creationId xmlns:a16="http://schemas.microsoft.com/office/drawing/2014/main" id="{CD9046BA-1C7D-4D7F-BE53-8320760C58D7}"/>
              </a:ext>
            </a:extLst>
          </p:cNvPr>
          <p:cNvSpPr txBox="1"/>
          <p:nvPr/>
        </p:nvSpPr>
        <p:spPr>
          <a:xfrm>
            <a:off x="81582" y="3857902"/>
            <a:ext cx="4699000" cy="369332"/>
          </a:xfrm>
          <a:prstGeom prst="rect">
            <a:avLst/>
          </a:prstGeom>
          <a:noFill/>
        </p:spPr>
        <p:txBody>
          <a:bodyPr wrap="square">
            <a:spAutoFit/>
          </a:bodyPr>
          <a:lstStyle/>
          <a:p>
            <a:r>
              <a:rPr lang="en-US" dirty="0"/>
              <a:t>Easily View Each Feature</a:t>
            </a:r>
          </a:p>
        </p:txBody>
      </p:sp>
    </p:spTree>
    <p:extLst>
      <p:ext uri="{BB962C8B-B14F-4D97-AF65-F5344CB8AC3E}">
        <p14:creationId xmlns:p14="http://schemas.microsoft.com/office/powerpoint/2010/main" val="34835504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g5a1f3049f9_0_0"/>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4400"/>
              <a:buFont typeface="Calibri"/>
              <a:buNone/>
            </a:pPr>
            <a:r>
              <a:rPr lang="en-US"/>
              <a:t>Questions, Problems or Bugs?</a:t>
            </a:r>
            <a:endParaRPr/>
          </a:p>
        </p:txBody>
      </p:sp>
      <p:sp>
        <p:nvSpPr>
          <p:cNvPr id="303" name="Google Shape;303;g5a1f3049f9_0_0"/>
          <p:cNvSpPr txBox="1">
            <a:spLocks noGrp="1"/>
          </p:cNvSpPr>
          <p:nvPr>
            <p:ph type="body" idx="1"/>
          </p:nvPr>
        </p:nvSpPr>
        <p:spPr>
          <a:xfrm>
            <a:off x="457200" y="1600200"/>
            <a:ext cx="8229600" cy="4526100"/>
          </a:xfrm>
          <a:prstGeom prst="rect">
            <a:avLst/>
          </a:prstGeom>
          <a:noFill/>
          <a:ln>
            <a:noFill/>
          </a:ln>
        </p:spPr>
        <p:txBody>
          <a:bodyPr spcFirstLastPara="1" wrap="square" lIns="91425" tIns="45700" rIns="91425" bIns="45700" anchor="t" anchorCtr="0">
            <a:noAutofit/>
          </a:bodyPr>
          <a:lstStyle/>
          <a:p>
            <a:pPr marL="342900" lvl="0">
              <a:spcBef>
                <a:spcPts val="0"/>
              </a:spcBef>
              <a:buSzPts val="2000"/>
            </a:pPr>
            <a:r>
              <a:rPr lang="en-US" sz="2000" dirty="0"/>
              <a:t>Documentation: </a:t>
            </a:r>
            <a:r>
              <a:rPr lang="en-US" sz="2000" dirty="0">
                <a:hlinkClick r:id="rId3"/>
              </a:rPr>
              <a:t>https://ccms-ucsd.github.io/GNPSDocumentation/</a:t>
            </a:r>
            <a:endParaRPr sz="2000" dirty="0"/>
          </a:p>
          <a:p>
            <a:pPr marL="342900" lvl="0">
              <a:spcBef>
                <a:spcPts val="400"/>
              </a:spcBef>
              <a:buSzPts val="2000"/>
            </a:pPr>
            <a:r>
              <a:rPr lang="en-US" sz="2000" dirty="0"/>
              <a:t>Forum: </a:t>
            </a:r>
            <a:r>
              <a:rPr lang="en-US" sz="2000" dirty="0">
                <a:hlinkClick r:id="rId4"/>
              </a:rPr>
              <a:t>https://groups.google.com/forum/#!forum/molecular_networking_bug_reports</a:t>
            </a:r>
            <a:endParaRPr sz="2000" dirty="0"/>
          </a:p>
          <a:p>
            <a:pPr marL="0" lvl="0" indent="0" algn="l" rtl="0">
              <a:spcBef>
                <a:spcPts val="560"/>
              </a:spcBef>
              <a:spcAft>
                <a:spcPts val="0"/>
              </a:spcAft>
              <a:buClr>
                <a:schemeClr val="dk1"/>
              </a:buClr>
              <a:buSzPts val="2800"/>
              <a:buNone/>
            </a:pPr>
            <a:endParaRPr sz="2800" dirty="0"/>
          </a:p>
          <a:p>
            <a:pPr marL="342900" lvl="0" indent="-342900" algn="l" rtl="0">
              <a:spcBef>
                <a:spcPts val="560"/>
              </a:spcBef>
              <a:spcAft>
                <a:spcPts val="0"/>
              </a:spcAft>
              <a:buClr>
                <a:schemeClr val="dk1"/>
              </a:buClr>
              <a:buSzPts val="2800"/>
              <a:buChar char="•"/>
            </a:pPr>
            <a:r>
              <a:rPr lang="en-US" sz="2800" dirty="0"/>
              <a:t>PRESENTER NAMES AND EMAILS HERE</a:t>
            </a:r>
            <a:endParaRPr sz="2000" dirty="0"/>
          </a:p>
          <a:p>
            <a:pPr marL="0" lvl="0" indent="0" algn="l" rtl="0">
              <a:spcBef>
                <a:spcPts val="640"/>
              </a:spcBef>
              <a:spcAft>
                <a:spcPts val="0"/>
              </a:spcAft>
              <a:buClr>
                <a:schemeClr val="dk1"/>
              </a:buClr>
              <a:buSzPts val="3200"/>
              <a:buNone/>
            </a:pPr>
            <a:endParaRPr dirty="0"/>
          </a:p>
        </p:txBody>
      </p:sp>
      <p:sp>
        <p:nvSpPr>
          <p:cNvPr id="2" name="Footer Placeholder 1"/>
          <p:cNvSpPr>
            <a:spLocks noGrp="1"/>
          </p:cNvSpPr>
          <p:nvPr>
            <p:ph type="ftr" idx="11"/>
          </p:nvPr>
        </p:nvSpPr>
        <p:spPr/>
        <p:txBody>
          <a:bodyPr/>
          <a:lstStyle/>
          <a:p>
            <a:r>
              <a:rPr lang="en-US"/>
              <a:t>GNPS Tutorial Module 18 - LCMS Dashboard</a:t>
            </a:r>
          </a:p>
        </p:txBody>
      </p:sp>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uk-UA" smtClean="0"/>
              <a:t>15</a:t>
            </a:fld>
            <a:endParaRPr lang="uk-UA"/>
          </a:p>
        </p:txBody>
      </p:sp>
      <p:pic>
        <p:nvPicPr>
          <p:cNvPr id="7" name="Google Shape;203;p3"/>
          <p:cNvPicPr preferRelativeResize="0"/>
          <p:nvPr/>
        </p:nvPicPr>
        <p:blipFill rotWithShape="1">
          <a:blip r:embed="rId5">
            <a:alphaModFix/>
          </a:blip>
          <a:srcRect/>
          <a:stretch/>
        </p:blipFill>
        <p:spPr>
          <a:xfrm>
            <a:off x="196698" y="6332159"/>
            <a:ext cx="1090682" cy="389316"/>
          </a:xfrm>
          <a:prstGeom prst="rect">
            <a:avLst/>
          </a:prstGeom>
          <a:noFill/>
          <a:ln>
            <a:noFill/>
          </a:ln>
        </p:spPr>
      </p:pic>
    </p:spTree>
    <p:extLst>
      <p:ext uri="{BB962C8B-B14F-4D97-AF65-F5344CB8AC3E}">
        <p14:creationId xmlns:p14="http://schemas.microsoft.com/office/powerpoint/2010/main" val="14020727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3"/>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r>
              <a:rPr lang="en-US" dirty="0"/>
              <a:t>Objectives and Data</a:t>
            </a:r>
            <a:endParaRPr dirty="0"/>
          </a:p>
        </p:txBody>
      </p:sp>
      <p:sp>
        <p:nvSpPr>
          <p:cNvPr id="202" name="Google Shape;202;p3"/>
          <p:cNvSpPr txBox="1">
            <a:spLocks noGrp="1"/>
          </p:cNvSpPr>
          <p:nvPr>
            <p:ph type="body" idx="1"/>
          </p:nvPr>
        </p:nvSpPr>
        <p:spPr>
          <a:xfrm>
            <a:off x="457200" y="2098964"/>
            <a:ext cx="8229600" cy="2188029"/>
          </a:xfrm>
          <a:prstGeom prst="rect">
            <a:avLst/>
          </a:prstGeom>
          <a:noFill/>
          <a:ln>
            <a:noFill/>
          </a:ln>
        </p:spPr>
        <p:txBody>
          <a:bodyPr spcFirstLastPara="1" wrap="square" lIns="91425" tIns="45700" rIns="91425" bIns="45700" anchor="t" anchorCtr="0">
            <a:normAutofit/>
          </a:bodyPr>
          <a:lstStyle/>
          <a:p>
            <a:pPr marL="514350" lvl="0" indent="-514350" rtl="0">
              <a:spcBef>
                <a:spcPts val="0"/>
              </a:spcBef>
              <a:spcAft>
                <a:spcPts val="0"/>
              </a:spcAft>
              <a:buClr>
                <a:schemeClr val="dk1"/>
              </a:buClr>
              <a:buSzPts val="3200"/>
              <a:buFont typeface="+mj-lt"/>
              <a:buAutoNum type="arabicPeriod"/>
            </a:pPr>
            <a:r>
              <a:rPr lang="en-US" dirty="0"/>
              <a:t>Visualize/Explore LCMS Files in the Browser</a:t>
            </a:r>
          </a:p>
          <a:p>
            <a:pPr marL="514350" lvl="0" indent="-514350" rtl="0">
              <a:spcBef>
                <a:spcPts val="0"/>
              </a:spcBef>
              <a:spcAft>
                <a:spcPts val="0"/>
              </a:spcAft>
              <a:buClr>
                <a:schemeClr val="dk1"/>
              </a:buClr>
              <a:buSzPts val="3200"/>
              <a:buFont typeface="+mj-lt"/>
              <a:buAutoNum type="arabicPeriod"/>
            </a:pPr>
            <a:r>
              <a:rPr lang="en-US" dirty="0"/>
              <a:t>Explore different ways to reach interface</a:t>
            </a:r>
          </a:p>
          <a:p>
            <a:pPr marL="514350" lvl="0" indent="-514350" rtl="0">
              <a:spcBef>
                <a:spcPts val="0"/>
              </a:spcBef>
              <a:spcAft>
                <a:spcPts val="0"/>
              </a:spcAft>
              <a:buClr>
                <a:schemeClr val="dk1"/>
              </a:buClr>
              <a:buSzPts val="3200"/>
              <a:buFont typeface="+mj-lt"/>
              <a:buAutoNum type="arabicPeriod"/>
            </a:pPr>
            <a:endParaRPr dirty="0"/>
          </a:p>
        </p:txBody>
      </p:sp>
      <p:sp>
        <p:nvSpPr>
          <p:cNvPr id="2" name="Footer Placeholder 1"/>
          <p:cNvSpPr>
            <a:spLocks noGrp="1"/>
          </p:cNvSpPr>
          <p:nvPr>
            <p:ph type="ftr" idx="11"/>
          </p:nvPr>
        </p:nvSpPr>
        <p:spPr/>
        <p:txBody>
          <a:bodyPr/>
          <a:lstStyle/>
          <a:p>
            <a:r>
              <a:rPr lang="en-US"/>
              <a:t>GNPS Tutorial Module 18 - LCMS Dashboard</a:t>
            </a:r>
          </a:p>
        </p:txBody>
      </p:sp>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uk-UA" smtClean="0"/>
              <a:t>2</a:t>
            </a:fld>
            <a:endParaRPr lang="uk-UA" dirty="0"/>
          </a:p>
        </p:txBody>
      </p:sp>
      <p:pic>
        <p:nvPicPr>
          <p:cNvPr id="8" name="Google Shape;203;p3"/>
          <p:cNvPicPr preferRelativeResize="0"/>
          <p:nvPr/>
        </p:nvPicPr>
        <p:blipFill rotWithShape="1">
          <a:blip r:embed="rId3">
            <a:alphaModFix/>
          </a:blip>
          <a:srcRect/>
          <a:stretch/>
        </p:blipFill>
        <p:spPr>
          <a:xfrm>
            <a:off x="196698" y="6332159"/>
            <a:ext cx="1090682" cy="389316"/>
          </a:xfrm>
          <a:prstGeom prst="rect">
            <a:avLst/>
          </a:prstGeom>
          <a:noFill/>
          <a:ln>
            <a:noFill/>
          </a:ln>
        </p:spPr>
      </p:pic>
      <p:sp>
        <p:nvSpPr>
          <p:cNvPr id="9" name="Rectangle 8">
            <a:extLst>
              <a:ext uri="{FF2B5EF4-FFF2-40B4-BE49-F238E27FC236}">
                <a16:creationId xmlns:a16="http://schemas.microsoft.com/office/drawing/2014/main" id="{CE427D8D-EF81-4FD0-A360-A8489C643E30}"/>
              </a:ext>
            </a:extLst>
          </p:cNvPr>
          <p:cNvSpPr/>
          <p:nvPr/>
        </p:nvSpPr>
        <p:spPr>
          <a:xfrm>
            <a:off x="2863850" y="1557635"/>
            <a:ext cx="4572000" cy="646331"/>
          </a:xfrm>
          <a:prstGeom prst="rect">
            <a:avLst/>
          </a:prstGeom>
        </p:spPr>
        <p:txBody>
          <a:bodyPr>
            <a:spAutoFit/>
          </a:bodyPr>
          <a:lstStyle/>
          <a:p>
            <a:r>
              <a:rPr lang="en-US" dirty="0">
                <a:hlinkClick r:id="rId4"/>
              </a:rPr>
              <a:t>https://gnps-lcms.ucsd.edu/</a:t>
            </a:r>
            <a:endParaRPr lang="en-US" dirty="0"/>
          </a:p>
          <a:p>
            <a:endParaRPr lang="en-US" dirty="0"/>
          </a:p>
        </p:txBody>
      </p:sp>
    </p:spTree>
    <p:extLst>
      <p:ext uri="{BB962C8B-B14F-4D97-AF65-F5344CB8AC3E}">
        <p14:creationId xmlns:p14="http://schemas.microsoft.com/office/powerpoint/2010/main" val="13391433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H:\Dropbox\Postdoc\workshopSeedGrant\HPLC Animation.gif">
            <a:extLst>
              <a:ext uri="{FF2B5EF4-FFF2-40B4-BE49-F238E27FC236}">
                <a16:creationId xmlns:a16="http://schemas.microsoft.com/office/drawing/2014/main" id="{91989821-533E-41F2-A725-82EFC308EBAE}"/>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658297" y="1454066"/>
            <a:ext cx="5836739" cy="1442413"/>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E5F530A3-D768-4F4E-8A10-91C045FD3766}"/>
              </a:ext>
            </a:extLst>
          </p:cNvPr>
          <p:cNvSpPr/>
          <p:nvPr/>
        </p:nvSpPr>
        <p:spPr>
          <a:xfrm>
            <a:off x="2688211" y="1454066"/>
            <a:ext cx="4518554" cy="14424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350"/>
          </a:p>
        </p:txBody>
      </p:sp>
      <p:pic>
        <p:nvPicPr>
          <p:cNvPr id="16" name="Picture 15">
            <a:extLst>
              <a:ext uri="{FF2B5EF4-FFF2-40B4-BE49-F238E27FC236}">
                <a16:creationId xmlns:a16="http://schemas.microsoft.com/office/drawing/2014/main" id="{EFFE583E-6216-426F-8D0C-4C9BFBCAE8E8}"/>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524732" y="4021912"/>
            <a:ext cx="5409974" cy="1774438"/>
          </a:xfrm>
          <a:prstGeom prst="rect">
            <a:avLst/>
          </a:prstGeom>
        </p:spPr>
      </p:pic>
      <p:sp>
        <p:nvSpPr>
          <p:cNvPr id="9" name="Rectangle 8">
            <a:extLst>
              <a:ext uri="{FF2B5EF4-FFF2-40B4-BE49-F238E27FC236}">
                <a16:creationId xmlns:a16="http://schemas.microsoft.com/office/drawing/2014/main" id="{D7EC348D-56A8-4B9C-A83C-90CE29917F98}"/>
              </a:ext>
            </a:extLst>
          </p:cNvPr>
          <p:cNvSpPr/>
          <p:nvPr/>
        </p:nvSpPr>
        <p:spPr>
          <a:xfrm>
            <a:off x="939404" y="2113264"/>
            <a:ext cx="1318185" cy="271389"/>
          </a:xfrm>
          <a:prstGeom prst="rect">
            <a:avLst/>
          </a:prstGeom>
          <a:solidFill>
            <a:schemeClr val="bg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25"/>
          </a:p>
        </p:txBody>
      </p:sp>
      <p:pic>
        <p:nvPicPr>
          <p:cNvPr id="10" name="Picture 9">
            <a:extLst>
              <a:ext uri="{FF2B5EF4-FFF2-40B4-BE49-F238E27FC236}">
                <a16:creationId xmlns:a16="http://schemas.microsoft.com/office/drawing/2014/main" id="{BDF55C64-9C4E-4381-BE5D-C1D7797F92D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62909" y="1765194"/>
            <a:ext cx="6156360" cy="3047399"/>
          </a:xfrm>
          <a:prstGeom prst="rect">
            <a:avLst/>
          </a:prstGeom>
        </p:spPr>
      </p:pic>
      <p:sp>
        <p:nvSpPr>
          <p:cNvPr id="8" name="Title 1">
            <a:extLst>
              <a:ext uri="{FF2B5EF4-FFF2-40B4-BE49-F238E27FC236}">
                <a16:creationId xmlns:a16="http://schemas.microsoft.com/office/drawing/2014/main" id="{55907288-857D-4E85-862A-97163D6F63D2}"/>
              </a:ext>
            </a:extLst>
          </p:cNvPr>
          <p:cNvSpPr txBox="1">
            <a:spLocks/>
          </p:cNvSpPr>
          <p:nvPr/>
        </p:nvSpPr>
        <p:spPr>
          <a:xfrm>
            <a:off x="457200" y="274638"/>
            <a:ext cx="8229600" cy="1143000"/>
          </a:xfrm>
          <a:prstGeom prst="rect">
            <a:avLst/>
          </a:prstGeom>
        </p:spPr>
        <p:txBody>
          <a:bodyP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4400" b="1" dirty="0"/>
              <a:t>LC-MS/MS Data Structure</a:t>
            </a:r>
            <a:endParaRPr lang="en-US" dirty="0"/>
          </a:p>
        </p:txBody>
      </p:sp>
    </p:spTree>
    <p:extLst>
      <p:ext uri="{BB962C8B-B14F-4D97-AF65-F5344CB8AC3E}">
        <p14:creationId xmlns:p14="http://schemas.microsoft.com/office/powerpoint/2010/main" val="880925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150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1" name="Picture 3" descr="H:\Dropbox\Postdoc\Presentations\2019\190718_GRC_Chem-Ocean\MS1_exampl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6453" y="1499213"/>
            <a:ext cx="5198690" cy="1652612"/>
          </a:xfrm>
          <a:prstGeom prst="rect">
            <a:avLst/>
          </a:prstGeom>
          <a:noFill/>
          <a:extLst>
            <a:ext uri="{909E8E84-426E-40DD-AFC4-6F175D3DCCD1}">
              <a14:hiddenFill xmlns:a14="http://schemas.microsoft.com/office/drawing/2010/main">
                <a:solidFill>
                  <a:srgbClr val="FFFFFF"/>
                </a:solidFill>
              </a14:hiddenFill>
            </a:ext>
          </a:extLst>
        </p:spPr>
      </p:pic>
      <p:pic>
        <p:nvPicPr>
          <p:cNvPr id="65" name="Picture 3" descr="H:\Dropbox\Postdoc\Presentations\170228_ASLO\XICs\1.png">
            <a:extLst>
              <a:ext uri="{FF2B5EF4-FFF2-40B4-BE49-F238E27FC236}">
                <a16:creationId xmlns:a16="http://schemas.microsoft.com/office/drawing/2014/main" id="{DF6EAAD4-D2E3-4D4B-9D60-DCEAF9F1614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7274" y="3244994"/>
            <a:ext cx="5010210" cy="2393799"/>
          </a:xfrm>
          <a:prstGeom prst="rect">
            <a:avLst/>
          </a:prstGeom>
          <a:noFill/>
          <a:extLst>
            <a:ext uri="{909E8E84-426E-40DD-AFC4-6F175D3DCCD1}">
              <a14:hiddenFill xmlns:a14="http://schemas.microsoft.com/office/drawing/2010/main">
                <a:solidFill>
                  <a:srgbClr val="FFFFFF"/>
                </a:solidFill>
              </a14:hiddenFill>
            </a:ext>
          </a:extLst>
        </p:spPr>
      </p:pic>
      <p:pic>
        <p:nvPicPr>
          <p:cNvPr id="66" name="Picture 4" descr="H:\Dropbox\Postdoc\Presentations\170228_ASLO\XICs\2.png">
            <a:extLst>
              <a:ext uri="{FF2B5EF4-FFF2-40B4-BE49-F238E27FC236}">
                <a16:creationId xmlns:a16="http://schemas.microsoft.com/office/drawing/2014/main" id="{5BA038FB-806B-438B-9C01-34294B2A2EA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87274" y="3480344"/>
            <a:ext cx="5013053" cy="2158448"/>
          </a:xfrm>
          <a:prstGeom prst="rect">
            <a:avLst/>
          </a:prstGeom>
          <a:noFill/>
          <a:extLst>
            <a:ext uri="{909E8E84-426E-40DD-AFC4-6F175D3DCCD1}">
              <a14:hiddenFill xmlns:a14="http://schemas.microsoft.com/office/drawing/2010/main">
                <a:solidFill>
                  <a:srgbClr val="FFFFFF"/>
                </a:solidFill>
              </a14:hiddenFill>
            </a:ext>
          </a:extLst>
        </p:spPr>
      </p:pic>
      <p:pic>
        <p:nvPicPr>
          <p:cNvPr id="67" name="Picture 5" descr="H:\Dropbox\Postdoc\Presentations\170228_ASLO\XICs\3.png">
            <a:extLst>
              <a:ext uri="{FF2B5EF4-FFF2-40B4-BE49-F238E27FC236}">
                <a16:creationId xmlns:a16="http://schemas.microsoft.com/office/drawing/2014/main" id="{8D4FF43F-BF5E-4829-AD10-76F90066AE33}"/>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87273" y="3410312"/>
            <a:ext cx="5010212" cy="2228480"/>
          </a:xfrm>
          <a:prstGeom prst="rect">
            <a:avLst/>
          </a:prstGeom>
          <a:noFill/>
          <a:extLst>
            <a:ext uri="{909E8E84-426E-40DD-AFC4-6F175D3DCCD1}">
              <a14:hiddenFill xmlns:a14="http://schemas.microsoft.com/office/drawing/2010/main">
                <a:solidFill>
                  <a:srgbClr val="FFFFFF"/>
                </a:solidFill>
              </a14:hiddenFill>
            </a:ext>
          </a:extLst>
        </p:spPr>
      </p:pic>
      <p:pic>
        <p:nvPicPr>
          <p:cNvPr id="68" name="Picture 6" descr="H:\Dropbox\Postdoc\Presentations\170228_ASLO\XICs\4.png">
            <a:extLst>
              <a:ext uri="{FF2B5EF4-FFF2-40B4-BE49-F238E27FC236}">
                <a16:creationId xmlns:a16="http://schemas.microsoft.com/office/drawing/2014/main" id="{256B72C2-5934-4286-ABFA-BE787CF7AA8E}"/>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87272" y="3504194"/>
            <a:ext cx="5010212" cy="2134598"/>
          </a:xfrm>
          <a:prstGeom prst="rect">
            <a:avLst/>
          </a:prstGeom>
          <a:noFill/>
          <a:extLst>
            <a:ext uri="{909E8E84-426E-40DD-AFC4-6F175D3DCCD1}">
              <a14:hiddenFill xmlns:a14="http://schemas.microsoft.com/office/drawing/2010/main">
                <a:solidFill>
                  <a:srgbClr val="FFFFFF"/>
                </a:solidFill>
              </a14:hiddenFill>
            </a:ext>
          </a:extLst>
        </p:spPr>
      </p:pic>
      <p:pic>
        <p:nvPicPr>
          <p:cNvPr id="69" name="Picture 7" descr="H:\Dropbox\Postdoc\Presentations\170228_ASLO\XICs\5.png">
            <a:extLst>
              <a:ext uri="{FF2B5EF4-FFF2-40B4-BE49-F238E27FC236}">
                <a16:creationId xmlns:a16="http://schemas.microsoft.com/office/drawing/2014/main" id="{A92E60EE-C0DD-4363-9F76-C7C89B398E01}"/>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87274" y="4312839"/>
            <a:ext cx="5010210" cy="1325954"/>
          </a:xfrm>
          <a:prstGeom prst="rect">
            <a:avLst/>
          </a:prstGeom>
          <a:noFill/>
          <a:extLst>
            <a:ext uri="{909E8E84-426E-40DD-AFC4-6F175D3DCCD1}">
              <a14:hiddenFill xmlns:a14="http://schemas.microsoft.com/office/drawing/2010/main">
                <a:solidFill>
                  <a:srgbClr val="FFFFFF"/>
                </a:solidFill>
              </a14:hiddenFill>
            </a:ext>
          </a:extLst>
        </p:spPr>
      </p:pic>
      <p:pic>
        <p:nvPicPr>
          <p:cNvPr id="70" name="Picture 8" descr="H:\Dropbox\Postdoc\Presentations\170228_ASLO\XICs\6.png">
            <a:extLst>
              <a:ext uri="{FF2B5EF4-FFF2-40B4-BE49-F238E27FC236}">
                <a16:creationId xmlns:a16="http://schemas.microsoft.com/office/drawing/2014/main" id="{2C38CDC3-7F45-4ECE-8DD7-7C236A9117DB}"/>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87273" y="3883412"/>
            <a:ext cx="5013054" cy="1755380"/>
          </a:xfrm>
          <a:prstGeom prst="rect">
            <a:avLst/>
          </a:prstGeom>
          <a:noFill/>
          <a:extLst>
            <a:ext uri="{909E8E84-426E-40DD-AFC4-6F175D3DCCD1}">
              <a14:hiddenFill xmlns:a14="http://schemas.microsoft.com/office/drawing/2010/main">
                <a:solidFill>
                  <a:srgbClr val="FFFFFF"/>
                </a:solidFill>
              </a14:hiddenFill>
            </a:ext>
          </a:extLst>
        </p:spPr>
      </p:pic>
      <p:pic>
        <p:nvPicPr>
          <p:cNvPr id="71" name="Picture 9" descr="H:\Dropbox\Postdoc\Presentations\170228_ASLO\XICs\7.png">
            <a:extLst>
              <a:ext uri="{FF2B5EF4-FFF2-40B4-BE49-F238E27FC236}">
                <a16:creationId xmlns:a16="http://schemas.microsoft.com/office/drawing/2014/main" id="{757DC055-ECC0-44DF-8E21-9D037AD380CF}"/>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87273" y="3811865"/>
            <a:ext cx="5010213" cy="1826927"/>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10" descr="H:\Dropbox\Postdoc\Presentations\170228_ASLO\XICs\8.png">
            <a:extLst>
              <a:ext uri="{FF2B5EF4-FFF2-40B4-BE49-F238E27FC236}">
                <a16:creationId xmlns:a16="http://schemas.microsoft.com/office/drawing/2014/main" id="{DB9AFF73-4555-4D39-9645-4D71D52C12BB}"/>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687274" y="5284925"/>
            <a:ext cx="5010214" cy="353867"/>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11" descr="H:\Dropbox\Postdoc\Presentations\170228_ASLO\XICs\9.png">
            <a:extLst>
              <a:ext uri="{FF2B5EF4-FFF2-40B4-BE49-F238E27FC236}">
                <a16:creationId xmlns:a16="http://schemas.microsoft.com/office/drawing/2014/main" id="{BF5C09EC-30CB-413E-94AF-075F17CBE394}"/>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687272" y="4798961"/>
            <a:ext cx="5010210" cy="839832"/>
          </a:xfrm>
          <a:prstGeom prst="rect">
            <a:avLst/>
          </a:prstGeom>
          <a:noFill/>
          <a:extLst>
            <a:ext uri="{909E8E84-426E-40DD-AFC4-6F175D3DCCD1}">
              <a14:hiddenFill xmlns:a14="http://schemas.microsoft.com/office/drawing/2010/main">
                <a:solidFill>
                  <a:srgbClr val="FFFFFF"/>
                </a:solidFill>
              </a14:hiddenFill>
            </a:ext>
          </a:extLst>
        </p:spPr>
      </p:pic>
      <p:pic>
        <p:nvPicPr>
          <p:cNvPr id="74" name="Picture 12" descr="H:\Dropbox\Postdoc\Presentations\170228_ASLO\XICs\10.png">
            <a:extLst>
              <a:ext uri="{FF2B5EF4-FFF2-40B4-BE49-F238E27FC236}">
                <a16:creationId xmlns:a16="http://schemas.microsoft.com/office/drawing/2014/main" id="{EC8CA9DF-5827-471D-A15B-9A95AF84C24E}"/>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687274" y="4102557"/>
            <a:ext cx="5010209" cy="1536235"/>
          </a:xfrm>
          <a:prstGeom prst="rect">
            <a:avLst/>
          </a:prstGeom>
          <a:noFill/>
          <a:extLst>
            <a:ext uri="{909E8E84-426E-40DD-AFC4-6F175D3DCCD1}">
              <a14:hiddenFill xmlns:a14="http://schemas.microsoft.com/office/drawing/2010/main">
                <a:solidFill>
                  <a:srgbClr val="FFFFFF"/>
                </a:solidFill>
              </a14:hiddenFill>
            </a:ext>
          </a:extLst>
        </p:spPr>
      </p:pic>
      <p:pic>
        <p:nvPicPr>
          <p:cNvPr id="75" name="Picture 13" descr="H:\Dropbox\Postdoc\Presentations\170228_ASLO\XICs\11.png">
            <a:extLst>
              <a:ext uri="{FF2B5EF4-FFF2-40B4-BE49-F238E27FC236}">
                <a16:creationId xmlns:a16="http://schemas.microsoft.com/office/drawing/2014/main" id="{44D4DC8E-28D5-433F-BFE1-0A7FDD06D6F7}"/>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687274" y="3732119"/>
            <a:ext cx="5010211" cy="1906674"/>
          </a:xfrm>
          <a:prstGeom prst="rect">
            <a:avLst/>
          </a:prstGeom>
          <a:noFill/>
          <a:extLst>
            <a:ext uri="{909E8E84-426E-40DD-AFC4-6F175D3DCCD1}">
              <a14:hiddenFill xmlns:a14="http://schemas.microsoft.com/office/drawing/2010/main">
                <a:solidFill>
                  <a:srgbClr val="FFFFFF"/>
                </a:solidFill>
              </a14:hiddenFill>
            </a:ext>
          </a:extLst>
        </p:spPr>
      </p:pic>
      <p:pic>
        <p:nvPicPr>
          <p:cNvPr id="76" name="Picture 14" descr="H:\Dropbox\Postdoc\Presentations\170228_ASLO\XICs\12.png">
            <a:extLst>
              <a:ext uri="{FF2B5EF4-FFF2-40B4-BE49-F238E27FC236}">
                <a16:creationId xmlns:a16="http://schemas.microsoft.com/office/drawing/2014/main" id="{08C81BE0-DE2A-4F74-91D2-0A69528B5D70}"/>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687274" y="3729836"/>
            <a:ext cx="5010210" cy="1908956"/>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15" descr="H:\Dropbox\Postdoc\Presentations\170228_ASLO\XICs\13.png">
            <a:extLst>
              <a:ext uri="{FF2B5EF4-FFF2-40B4-BE49-F238E27FC236}">
                <a16:creationId xmlns:a16="http://schemas.microsoft.com/office/drawing/2014/main" id="{8511DE8F-9DEB-49C3-AB55-15D1A028A4C1}"/>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687274" y="4138247"/>
            <a:ext cx="5010209" cy="1500545"/>
          </a:xfrm>
          <a:prstGeom prst="rect">
            <a:avLst/>
          </a:prstGeom>
          <a:noFill/>
          <a:extLst>
            <a:ext uri="{909E8E84-426E-40DD-AFC4-6F175D3DCCD1}">
              <a14:hiddenFill xmlns:a14="http://schemas.microsoft.com/office/drawing/2010/main">
                <a:solidFill>
                  <a:srgbClr val="FFFFFF"/>
                </a:solidFill>
              </a14:hiddenFill>
            </a:ext>
          </a:extLst>
        </p:spPr>
      </p:pic>
      <p:pic>
        <p:nvPicPr>
          <p:cNvPr id="78" name="Picture 16" descr="H:\Dropbox\Postdoc\Presentations\170228_ASLO\XICs\14.png">
            <a:extLst>
              <a:ext uri="{FF2B5EF4-FFF2-40B4-BE49-F238E27FC236}">
                <a16:creationId xmlns:a16="http://schemas.microsoft.com/office/drawing/2014/main" id="{067630AF-5D28-4270-9138-86B94B013DDF}"/>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687273" y="4102557"/>
            <a:ext cx="5010210" cy="1536235"/>
          </a:xfrm>
          <a:prstGeom prst="rect">
            <a:avLst/>
          </a:prstGeom>
          <a:noFill/>
          <a:extLst>
            <a:ext uri="{909E8E84-426E-40DD-AFC4-6F175D3DCCD1}">
              <a14:hiddenFill xmlns:a14="http://schemas.microsoft.com/office/drawing/2010/main">
                <a:solidFill>
                  <a:srgbClr val="FFFFFF"/>
                </a:solidFill>
              </a14:hiddenFill>
            </a:ext>
          </a:extLst>
        </p:spPr>
      </p:pic>
      <p:pic>
        <p:nvPicPr>
          <p:cNvPr id="79" name="Picture 17" descr="H:\Dropbox\Postdoc\Presentations\170228_ASLO\XICs\15.png">
            <a:extLst>
              <a:ext uri="{FF2B5EF4-FFF2-40B4-BE49-F238E27FC236}">
                <a16:creationId xmlns:a16="http://schemas.microsoft.com/office/drawing/2014/main" id="{4C2D1486-3B59-41B6-8135-D9FF40EF3847}"/>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687274" y="3967277"/>
            <a:ext cx="5010209" cy="1671516"/>
          </a:xfrm>
          <a:prstGeom prst="rect">
            <a:avLst/>
          </a:prstGeom>
          <a:noFill/>
          <a:extLst>
            <a:ext uri="{909E8E84-426E-40DD-AFC4-6F175D3DCCD1}">
              <a14:hiddenFill xmlns:a14="http://schemas.microsoft.com/office/drawing/2010/main">
                <a:solidFill>
                  <a:srgbClr val="FFFFFF"/>
                </a:solidFill>
              </a14:hiddenFill>
            </a:ext>
          </a:extLst>
        </p:spPr>
      </p:pic>
      <p:pic>
        <p:nvPicPr>
          <p:cNvPr id="80" name="Picture 18" descr="H:\Dropbox\Postdoc\Presentations\170228_ASLO\XICs\16.png">
            <a:extLst>
              <a:ext uri="{FF2B5EF4-FFF2-40B4-BE49-F238E27FC236}">
                <a16:creationId xmlns:a16="http://schemas.microsoft.com/office/drawing/2014/main" id="{EC03E1FA-65E4-4681-82B9-E41E5CC43199}"/>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687274" y="4688494"/>
            <a:ext cx="5010214" cy="950298"/>
          </a:xfrm>
          <a:prstGeom prst="rect">
            <a:avLst/>
          </a:prstGeom>
          <a:noFill/>
          <a:extLst>
            <a:ext uri="{909E8E84-426E-40DD-AFC4-6F175D3DCCD1}">
              <a14:hiddenFill xmlns:a14="http://schemas.microsoft.com/office/drawing/2010/main">
                <a:solidFill>
                  <a:srgbClr val="FFFFFF"/>
                </a:solidFill>
              </a14:hiddenFill>
            </a:ext>
          </a:extLst>
        </p:spPr>
      </p:pic>
      <p:pic>
        <p:nvPicPr>
          <p:cNvPr id="81" name="Picture 19" descr="H:\Dropbox\Postdoc\Presentations\170228_ASLO\XICs\17.png">
            <a:extLst>
              <a:ext uri="{FF2B5EF4-FFF2-40B4-BE49-F238E27FC236}">
                <a16:creationId xmlns:a16="http://schemas.microsoft.com/office/drawing/2014/main" id="{46FCE40C-3208-4030-A79B-4ACA1F7D2E9A}"/>
              </a:ext>
            </a:extLst>
          </p:cNvPr>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687273" y="3588215"/>
            <a:ext cx="5010213" cy="2050578"/>
          </a:xfrm>
          <a:prstGeom prst="rect">
            <a:avLst/>
          </a:prstGeom>
          <a:noFill/>
          <a:extLst>
            <a:ext uri="{909E8E84-426E-40DD-AFC4-6F175D3DCCD1}">
              <a14:hiddenFill xmlns:a14="http://schemas.microsoft.com/office/drawing/2010/main">
                <a:solidFill>
                  <a:srgbClr val="FFFFFF"/>
                </a:solidFill>
              </a14:hiddenFill>
            </a:ext>
          </a:extLst>
        </p:spPr>
      </p:pic>
      <p:pic>
        <p:nvPicPr>
          <p:cNvPr id="82" name="Picture 20" descr="H:\Dropbox\Postdoc\Presentations\170228_ASLO\XICs\18.png">
            <a:extLst>
              <a:ext uri="{FF2B5EF4-FFF2-40B4-BE49-F238E27FC236}">
                <a16:creationId xmlns:a16="http://schemas.microsoft.com/office/drawing/2014/main" id="{FC408462-8643-4415-A019-1942EB41C6F0}"/>
              </a:ext>
            </a:extLst>
          </p:cNvPr>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687274" y="4798804"/>
            <a:ext cx="5010209" cy="839988"/>
          </a:xfrm>
          <a:prstGeom prst="rect">
            <a:avLst/>
          </a:prstGeom>
          <a:noFill/>
          <a:extLst>
            <a:ext uri="{909E8E84-426E-40DD-AFC4-6F175D3DCCD1}">
              <a14:hiddenFill xmlns:a14="http://schemas.microsoft.com/office/drawing/2010/main">
                <a:solidFill>
                  <a:srgbClr val="FFFFFF"/>
                </a:solidFill>
              </a14:hiddenFill>
            </a:ext>
          </a:extLst>
        </p:spPr>
      </p:pic>
      <p:pic>
        <p:nvPicPr>
          <p:cNvPr id="83" name="Picture 21" descr="H:\Dropbox\Postdoc\Presentations\170228_ASLO\XICs\19.png">
            <a:extLst>
              <a:ext uri="{FF2B5EF4-FFF2-40B4-BE49-F238E27FC236}">
                <a16:creationId xmlns:a16="http://schemas.microsoft.com/office/drawing/2014/main" id="{99FD01D6-E8F2-405E-9009-9102E03FFBC0}"/>
              </a:ext>
            </a:extLst>
          </p:cNvPr>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687274" y="4312995"/>
            <a:ext cx="5010210" cy="1325798"/>
          </a:xfrm>
          <a:prstGeom prst="rect">
            <a:avLst/>
          </a:prstGeom>
          <a:noFill/>
          <a:extLst>
            <a:ext uri="{909E8E84-426E-40DD-AFC4-6F175D3DCCD1}">
              <a14:hiddenFill xmlns:a14="http://schemas.microsoft.com/office/drawing/2010/main">
                <a:solidFill>
                  <a:srgbClr val="FFFFFF"/>
                </a:solidFill>
              </a14:hiddenFill>
            </a:ext>
          </a:extLst>
        </p:spPr>
      </p:pic>
      <p:pic>
        <p:nvPicPr>
          <p:cNvPr id="85" name="Picture 22" descr="H:\Dropbox\Postdoc\Presentations\170228_ASLO\XICs\20.png">
            <a:extLst>
              <a:ext uri="{FF2B5EF4-FFF2-40B4-BE49-F238E27FC236}">
                <a16:creationId xmlns:a16="http://schemas.microsoft.com/office/drawing/2014/main" id="{6C4845F5-9A09-4C68-9CC9-5A0884C287C6}"/>
              </a:ext>
            </a:extLst>
          </p:cNvPr>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687274" y="3730308"/>
            <a:ext cx="5010209" cy="1908485"/>
          </a:xfrm>
          <a:prstGeom prst="rect">
            <a:avLst/>
          </a:prstGeom>
          <a:noFill/>
          <a:extLst>
            <a:ext uri="{909E8E84-426E-40DD-AFC4-6F175D3DCCD1}">
              <a14:hiddenFill xmlns:a14="http://schemas.microsoft.com/office/drawing/2010/main">
                <a:solidFill>
                  <a:srgbClr val="FFFFFF"/>
                </a:solidFill>
              </a14:hiddenFill>
            </a:ext>
          </a:extLst>
        </p:spPr>
      </p:pic>
      <p:grpSp>
        <p:nvGrpSpPr>
          <p:cNvPr id="87" name="Gruppieren 29">
            <a:extLst>
              <a:ext uri="{FF2B5EF4-FFF2-40B4-BE49-F238E27FC236}">
                <a16:creationId xmlns:a16="http://schemas.microsoft.com/office/drawing/2014/main" id="{9F5117D0-DAAA-4AAD-A440-5AD83C9B6D81}"/>
              </a:ext>
            </a:extLst>
          </p:cNvPr>
          <p:cNvGrpSpPr/>
          <p:nvPr/>
        </p:nvGrpSpPr>
        <p:grpSpPr>
          <a:xfrm>
            <a:off x="115622" y="2966786"/>
            <a:ext cx="5686183" cy="2988531"/>
            <a:chOff x="591751" y="3156233"/>
            <a:chExt cx="6901067" cy="3627047"/>
          </a:xfrm>
        </p:grpSpPr>
        <p:pic>
          <p:nvPicPr>
            <p:cNvPr id="88" name="Picture 24" descr="H:\Dropbox\Postdoc\Presentations\170228_ASLO\XICs\axis.png">
              <a:extLst>
                <a:ext uri="{FF2B5EF4-FFF2-40B4-BE49-F238E27FC236}">
                  <a16:creationId xmlns:a16="http://schemas.microsoft.com/office/drawing/2014/main" id="{1CD07D98-AA0A-4700-9C14-C6A9245B58BD}"/>
                </a:ext>
              </a:extLst>
            </p:cNvPr>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972954" y="3319602"/>
              <a:ext cx="6519864" cy="3463678"/>
            </a:xfrm>
            <a:prstGeom prst="rect">
              <a:avLst/>
            </a:prstGeom>
            <a:noFill/>
            <a:extLst>
              <a:ext uri="{909E8E84-426E-40DD-AFC4-6F175D3DCCD1}">
                <a14:hiddenFill xmlns:a14="http://schemas.microsoft.com/office/drawing/2010/main">
                  <a:solidFill>
                    <a:srgbClr val="FFFFFF"/>
                  </a:solidFill>
                </a14:hiddenFill>
              </a:ext>
            </a:extLst>
          </p:spPr>
        </p:pic>
        <p:sp>
          <p:nvSpPr>
            <p:cNvPr id="89" name="TextBox 35">
              <a:extLst>
                <a:ext uri="{FF2B5EF4-FFF2-40B4-BE49-F238E27FC236}">
                  <a16:creationId xmlns:a16="http://schemas.microsoft.com/office/drawing/2014/main" id="{6A0E84A0-B81C-4EE7-8C19-76B8FE0CBB4B}"/>
                </a:ext>
              </a:extLst>
            </p:cNvPr>
            <p:cNvSpPr txBox="1"/>
            <p:nvPr/>
          </p:nvSpPr>
          <p:spPr>
            <a:xfrm>
              <a:off x="591751" y="3156233"/>
              <a:ext cx="1557057" cy="392211"/>
            </a:xfrm>
            <a:prstGeom prst="rect">
              <a:avLst/>
            </a:prstGeom>
            <a:noFill/>
          </p:spPr>
          <p:txBody>
            <a:bodyPr wrap="square" rtlCol="0">
              <a:spAutoFit/>
            </a:bodyPr>
            <a:lstStyle/>
            <a:p>
              <a:r>
                <a:rPr lang="en-US" sz="1500" b="1" dirty="0"/>
                <a:t>XIC</a:t>
              </a:r>
            </a:p>
          </p:txBody>
        </p:sp>
      </p:grpSp>
      <p:sp>
        <p:nvSpPr>
          <p:cNvPr id="90" name="TextBox 35">
            <a:extLst>
              <a:ext uri="{FF2B5EF4-FFF2-40B4-BE49-F238E27FC236}">
                <a16:creationId xmlns:a16="http://schemas.microsoft.com/office/drawing/2014/main" id="{686D0B51-CEC7-461D-A564-9BC992B2E987}"/>
              </a:ext>
            </a:extLst>
          </p:cNvPr>
          <p:cNvSpPr txBox="1"/>
          <p:nvPr/>
        </p:nvSpPr>
        <p:spPr>
          <a:xfrm>
            <a:off x="115621" y="1390404"/>
            <a:ext cx="1282949" cy="323165"/>
          </a:xfrm>
          <a:prstGeom prst="rect">
            <a:avLst/>
          </a:prstGeom>
          <a:noFill/>
        </p:spPr>
        <p:txBody>
          <a:bodyPr wrap="square" rtlCol="0">
            <a:spAutoFit/>
          </a:bodyPr>
          <a:lstStyle/>
          <a:p>
            <a:r>
              <a:rPr lang="en-US" sz="1500" b="1" dirty="0"/>
              <a:t>MS1</a:t>
            </a:r>
          </a:p>
        </p:txBody>
      </p:sp>
      <p:sp>
        <p:nvSpPr>
          <p:cNvPr id="92" name="Ellipse 28">
            <a:extLst>
              <a:ext uri="{FF2B5EF4-FFF2-40B4-BE49-F238E27FC236}">
                <a16:creationId xmlns:a16="http://schemas.microsoft.com/office/drawing/2014/main" id="{33BC7B60-6CD4-4820-8E3B-EDB9A5581FB3}"/>
              </a:ext>
            </a:extLst>
          </p:cNvPr>
          <p:cNvSpPr/>
          <p:nvPr/>
        </p:nvSpPr>
        <p:spPr>
          <a:xfrm>
            <a:off x="1314096" y="1809390"/>
            <a:ext cx="112883" cy="112883"/>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3" name="Ellipse 32">
            <a:extLst>
              <a:ext uri="{FF2B5EF4-FFF2-40B4-BE49-F238E27FC236}">
                <a16:creationId xmlns:a16="http://schemas.microsoft.com/office/drawing/2014/main" id="{04B89A0C-D5F1-4384-8423-3F59EDB83C1D}"/>
              </a:ext>
            </a:extLst>
          </p:cNvPr>
          <p:cNvSpPr/>
          <p:nvPr/>
        </p:nvSpPr>
        <p:spPr>
          <a:xfrm>
            <a:off x="785505" y="2393605"/>
            <a:ext cx="112883" cy="11288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4" name="Ellipse 33">
            <a:extLst>
              <a:ext uri="{FF2B5EF4-FFF2-40B4-BE49-F238E27FC236}">
                <a16:creationId xmlns:a16="http://schemas.microsoft.com/office/drawing/2014/main" id="{5522C648-9905-402A-B62A-EFB0B86B29A3}"/>
              </a:ext>
            </a:extLst>
          </p:cNvPr>
          <p:cNvSpPr/>
          <p:nvPr/>
        </p:nvSpPr>
        <p:spPr>
          <a:xfrm>
            <a:off x="961243" y="2128036"/>
            <a:ext cx="112883" cy="112883"/>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5" name="Ellipse 34">
            <a:extLst>
              <a:ext uri="{FF2B5EF4-FFF2-40B4-BE49-F238E27FC236}">
                <a16:creationId xmlns:a16="http://schemas.microsoft.com/office/drawing/2014/main" id="{098D06EF-8F1A-45D5-93C6-428674F9C3A1}"/>
              </a:ext>
            </a:extLst>
          </p:cNvPr>
          <p:cNvSpPr/>
          <p:nvPr/>
        </p:nvSpPr>
        <p:spPr>
          <a:xfrm>
            <a:off x="1800327" y="1502657"/>
            <a:ext cx="112883" cy="112883"/>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6" name="Ellipse 35">
            <a:extLst>
              <a:ext uri="{FF2B5EF4-FFF2-40B4-BE49-F238E27FC236}">
                <a16:creationId xmlns:a16="http://schemas.microsoft.com/office/drawing/2014/main" id="{D957F3AA-11A3-4718-91CE-5FC4EF04A30B}"/>
              </a:ext>
            </a:extLst>
          </p:cNvPr>
          <p:cNvSpPr/>
          <p:nvPr/>
        </p:nvSpPr>
        <p:spPr>
          <a:xfrm>
            <a:off x="1532036" y="1840528"/>
            <a:ext cx="112883" cy="112883"/>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7" name="Ellipse 36">
            <a:extLst>
              <a:ext uri="{FF2B5EF4-FFF2-40B4-BE49-F238E27FC236}">
                <a16:creationId xmlns:a16="http://schemas.microsoft.com/office/drawing/2014/main" id="{B32C7FA5-8C65-4281-B80C-C9ED35C79B5A}"/>
              </a:ext>
            </a:extLst>
          </p:cNvPr>
          <p:cNvSpPr/>
          <p:nvPr/>
        </p:nvSpPr>
        <p:spPr>
          <a:xfrm>
            <a:off x="1411081" y="2052715"/>
            <a:ext cx="112883" cy="112883"/>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8" name="Ellipse 37">
            <a:extLst>
              <a:ext uri="{FF2B5EF4-FFF2-40B4-BE49-F238E27FC236}">
                <a16:creationId xmlns:a16="http://schemas.microsoft.com/office/drawing/2014/main" id="{6B6A9AFE-4F7C-41E1-A4CE-DA6CB26F3456}"/>
              </a:ext>
            </a:extLst>
          </p:cNvPr>
          <p:cNvSpPr/>
          <p:nvPr/>
        </p:nvSpPr>
        <p:spPr>
          <a:xfrm>
            <a:off x="2334903" y="2336629"/>
            <a:ext cx="112883" cy="11288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9" name="Ellipse 38">
            <a:extLst>
              <a:ext uri="{FF2B5EF4-FFF2-40B4-BE49-F238E27FC236}">
                <a16:creationId xmlns:a16="http://schemas.microsoft.com/office/drawing/2014/main" id="{AF9EA162-8338-406A-A326-3B9FAB909FE6}"/>
              </a:ext>
            </a:extLst>
          </p:cNvPr>
          <p:cNvSpPr/>
          <p:nvPr/>
        </p:nvSpPr>
        <p:spPr>
          <a:xfrm>
            <a:off x="2690240" y="2572747"/>
            <a:ext cx="112883" cy="11288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0" name="Ellipse 39">
            <a:extLst>
              <a:ext uri="{FF2B5EF4-FFF2-40B4-BE49-F238E27FC236}">
                <a16:creationId xmlns:a16="http://schemas.microsoft.com/office/drawing/2014/main" id="{AC6F508E-DD4A-4BE4-B9C2-4FAB8A24890A}"/>
              </a:ext>
            </a:extLst>
          </p:cNvPr>
          <p:cNvSpPr/>
          <p:nvPr/>
        </p:nvSpPr>
        <p:spPr>
          <a:xfrm>
            <a:off x="1647640" y="1386331"/>
            <a:ext cx="112883" cy="112883"/>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1" name="Ellipse 40">
            <a:extLst>
              <a:ext uri="{FF2B5EF4-FFF2-40B4-BE49-F238E27FC236}">
                <a16:creationId xmlns:a16="http://schemas.microsoft.com/office/drawing/2014/main" id="{735C7195-A192-46FD-ADB0-80B7A52DFA7C}"/>
              </a:ext>
            </a:extLst>
          </p:cNvPr>
          <p:cNvSpPr/>
          <p:nvPr/>
        </p:nvSpPr>
        <p:spPr>
          <a:xfrm>
            <a:off x="1856768" y="2567347"/>
            <a:ext cx="112883" cy="112883"/>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02" name="Picture 5" descr="H:\Dropbox\Postdoc\Presentations\1802XX_Oceans_Science_Meeting\star.png">
            <a:extLst>
              <a:ext uri="{FF2B5EF4-FFF2-40B4-BE49-F238E27FC236}">
                <a16:creationId xmlns:a16="http://schemas.microsoft.com/office/drawing/2014/main" id="{ADBA1479-C46D-4575-B920-09E1ACF7A8FD}"/>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4905504" y="3407495"/>
            <a:ext cx="153741" cy="145697"/>
          </a:xfrm>
          <a:prstGeom prst="rect">
            <a:avLst/>
          </a:prstGeom>
          <a:noFill/>
          <a:extLst>
            <a:ext uri="{909E8E84-426E-40DD-AFC4-6F175D3DCCD1}">
              <a14:hiddenFill xmlns:a14="http://schemas.microsoft.com/office/drawing/2010/main">
                <a:solidFill>
                  <a:srgbClr val="FFFFFF"/>
                </a:solidFill>
              </a14:hiddenFill>
            </a:ext>
          </a:extLst>
        </p:spPr>
      </p:pic>
      <p:pic>
        <p:nvPicPr>
          <p:cNvPr id="103" name="Picture 5" descr="H:\Dropbox\Postdoc\Presentations\1802XX_Oceans_Science_Meeting\star.png">
            <a:extLst>
              <a:ext uri="{FF2B5EF4-FFF2-40B4-BE49-F238E27FC236}">
                <a16:creationId xmlns:a16="http://schemas.microsoft.com/office/drawing/2014/main" id="{A8D7240E-48C8-4DCF-AF0E-56ED786B46BF}"/>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4645835" y="5235471"/>
            <a:ext cx="153741" cy="145697"/>
          </a:xfrm>
          <a:prstGeom prst="rect">
            <a:avLst/>
          </a:prstGeom>
          <a:noFill/>
          <a:extLst>
            <a:ext uri="{909E8E84-426E-40DD-AFC4-6F175D3DCCD1}">
              <a14:hiddenFill xmlns:a14="http://schemas.microsoft.com/office/drawing/2010/main">
                <a:solidFill>
                  <a:srgbClr val="FFFFFF"/>
                </a:solidFill>
              </a14:hiddenFill>
            </a:ext>
          </a:extLst>
        </p:spPr>
      </p:pic>
      <p:pic>
        <p:nvPicPr>
          <p:cNvPr id="104" name="Picture 5" descr="H:\Dropbox\Postdoc\Presentations\1802XX_Oceans_Science_Meeting\star.png">
            <a:extLst>
              <a:ext uri="{FF2B5EF4-FFF2-40B4-BE49-F238E27FC236}">
                <a16:creationId xmlns:a16="http://schemas.microsoft.com/office/drawing/2014/main" id="{C8001291-7559-4AA7-B7C2-45B7E8E369EF}"/>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4142872" y="3894428"/>
            <a:ext cx="153741" cy="145697"/>
          </a:xfrm>
          <a:prstGeom prst="rect">
            <a:avLst/>
          </a:prstGeom>
          <a:noFill/>
          <a:extLst>
            <a:ext uri="{909E8E84-426E-40DD-AFC4-6F175D3DCCD1}">
              <a14:hiddenFill xmlns:a14="http://schemas.microsoft.com/office/drawing/2010/main">
                <a:solidFill>
                  <a:srgbClr val="FFFFFF"/>
                </a:solidFill>
              </a14:hiddenFill>
            </a:ext>
          </a:extLst>
        </p:spPr>
      </p:pic>
      <p:pic>
        <p:nvPicPr>
          <p:cNvPr id="105" name="Picture 5" descr="H:\Dropbox\Postdoc\Presentations\1802XX_Oceans_Science_Meeting\star.png">
            <a:extLst>
              <a:ext uri="{FF2B5EF4-FFF2-40B4-BE49-F238E27FC236}">
                <a16:creationId xmlns:a16="http://schemas.microsoft.com/office/drawing/2014/main" id="{1D96F522-FBD3-452C-99B0-2B9889A3CA68}"/>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3619874" y="4055220"/>
            <a:ext cx="153741" cy="145697"/>
          </a:xfrm>
          <a:prstGeom prst="rect">
            <a:avLst/>
          </a:prstGeom>
          <a:noFill/>
          <a:extLst>
            <a:ext uri="{909E8E84-426E-40DD-AFC4-6F175D3DCCD1}">
              <a14:hiddenFill xmlns:a14="http://schemas.microsoft.com/office/drawing/2010/main">
                <a:solidFill>
                  <a:srgbClr val="FFFFFF"/>
                </a:solidFill>
              </a14:hiddenFill>
            </a:ext>
          </a:extLst>
        </p:spPr>
      </p:pic>
      <p:pic>
        <p:nvPicPr>
          <p:cNvPr id="106" name="Picture 5" descr="H:\Dropbox\Postdoc\Presentations\1802XX_Oceans_Science_Meeting\star.png">
            <a:extLst>
              <a:ext uri="{FF2B5EF4-FFF2-40B4-BE49-F238E27FC236}">
                <a16:creationId xmlns:a16="http://schemas.microsoft.com/office/drawing/2014/main" id="{E5AE16BC-E626-4A9B-AE6E-E6A7431732E1}"/>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3875075" y="3654555"/>
            <a:ext cx="153741" cy="145697"/>
          </a:xfrm>
          <a:prstGeom prst="rect">
            <a:avLst/>
          </a:prstGeom>
          <a:noFill/>
          <a:extLst>
            <a:ext uri="{909E8E84-426E-40DD-AFC4-6F175D3DCCD1}">
              <a14:hiddenFill xmlns:a14="http://schemas.microsoft.com/office/drawing/2010/main">
                <a:solidFill>
                  <a:srgbClr val="FFFFFF"/>
                </a:solidFill>
              </a14:hiddenFill>
            </a:ext>
          </a:extLst>
        </p:spPr>
      </p:pic>
      <p:pic>
        <p:nvPicPr>
          <p:cNvPr id="107" name="Picture 5" descr="H:\Dropbox\Postdoc\Presentations\1802XX_Oceans_Science_Meeting\star.png">
            <a:extLst>
              <a:ext uri="{FF2B5EF4-FFF2-40B4-BE49-F238E27FC236}">
                <a16:creationId xmlns:a16="http://schemas.microsoft.com/office/drawing/2014/main" id="{AC74981D-6C8C-46C5-8947-F60593352DE4}"/>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3932882" y="3345264"/>
            <a:ext cx="153741" cy="145697"/>
          </a:xfrm>
          <a:prstGeom prst="rect">
            <a:avLst/>
          </a:prstGeom>
          <a:noFill/>
          <a:extLst>
            <a:ext uri="{909E8E84-426E-40DD-AFC4-6F175D3DCCD1}">
              <a14:hiddenFill xmlns:a14="http://schemas.microsoft.com/office/drawing/2010/main">
                <a:solidFill>
                  <a:srgbClr val="FFFFFF"/>
                </a:solidFill>
              </a14:hiddenFill>
            </a:ext>
          </a:extLst>
        </p:spPr>
      </p:pic>
      <p:pic>
        <p:nvPicPr>
          <p:cNvPr id="108" name="Picture 5" descr="H:\Dropbox\Postdoc\Presentations\1802XX_Oceans_Science_Meeting\star.png">
            <a:extLst>
              <a:ext uri="{FF2B5EF4-FFF2-40B4-BE49-F238E27FC236}">
                <a16:creationId xmlns:a16="http://schemas.microsoft.com/office/drawing/2014/main" id="{2C5E5A86-D039-47AE-A9D0-8EFA28F08788}"/>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2572511" y="4717189"/>
            <a:ext cx="153741" cy="145697"/>
          </a:xfrm>
          <a:prstGeom prst="rect">
            <a:avLst/>
          </a:prstGeom>
          <a:noFill/>
          <a:extLst>
            <a:ext uri="{909E8E84-426E-40DD-AFC4-6F175D3DCCD1}">
              <a14:hiddenFill xmlns:a14="http://schemas.microsoft.com/office/drawing/2010/main">
                <a:solidFill>
                  <a:srgbClr val="FFFFFF"/>
                </a:solidFill>
              </a14:hiddenFill>
            </a:ext>
          </a:extLst>
        </p:spPr>
      </p:pic>
      <p:pic>
        <p:nvPicPr>
          <p:cNvPr id="109" name="Picture 5" descr="H:\Dropbox\Postdoc\Presentations\1802XX_Oceans_Science_Meeting\star.png">
            <a:extLst>
              <a:ext uri="{FF2B5EF4-FFF2-40B4-BE49-F238E27FC236}">
                <a16:creationId xmlns:a16="http://schemas.microsoft.com/office/drawing/2014/main" id="{B66F6F18-7CD5-4B56-BF67-546F8710A40D}"/>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2529274" y="4571492"/>
            <a:ext cx="153741" cy="145697"/>
          </a:xfrm>
          <a:prstGeom prst="rect">
            <a:avLst/>
          </a:prstGeom>
          <a:noFill/>
          <a:extLst>
            <a:ext uri="{909E8E84-426E-40DD-AFC4-6F175D3DCCD1}">
              <a14:hiddenFill xmlns:a14="http://schemas.microsoft.com/office/drawing/2010/main">
                <a:solidFill>
                  <a:srgbClr val="FFFFFF"/>
                </a:solidFill>
              </a14:hiddenFill>
            </a:ext>
          </a:extLst>
        </p:spPr>
      </p:pic>
      <p:pic>
        <p:nvPicPr>
          <p:cNvPr id="110" name="Picture 5" descr="H:\Dropbox\Postdoc\Presentations\1802XX_Oceans_Science_Meeting\star.png">
            <a:extLst>
              <a:ext uri="{FF2B5EF4-FFF2-40B4-BE49-F238E27FC236}">
                <a16:creationId xmlns:a16="http://schemas.microsoft.com/office/drawing/2014/main" id="{88BBEB1F-C982-45D8-9710-21C278494EBB}"/>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1957774" y="3318450"/>
            <a:ext cx="153741" cy="145697"/>
          </a:xfrm>
          <a:prstGeom prst="rect">
            <a:avLst/>
          </a:prstGeom>
          <a:noFill/>
          <a:extLst>
            <a:ext uri="{909E8E84-426E-40DD-AFC4-6F175D3DCCD1}">
              <a14:hiddenFill xmlns:a14="http://schemas.microsoft.com/office/drawing/2010/main">
                <a:solidFill>
                  <a:srgbClr val="FFFFFF"/>
                </a:solidFill>
              </a14:hiddenFill>
            </a:ext>
          </a:extLst>
        </p:spPr>
      </p:pic>
      <p:pic>
        <p:nvPicPr>
          <p:cNvPr id="111" name="Picture 5" descr="H:\Dropbox\Postdoc\Presentations\1802XX_Oceans_Science_Meeting\star.png">
            <a:extLst>
              <a:ext uri="{FF2B5EF4-FFF2-40B4-BE49-F238E27FC236}">
                <a16:creationId xmlns:a16="http://schemas.microsoft.com/office/drawing/2014/main" id="{1E76CC9A-C31E-4C38-806E-F83E3B56B7AF}"/>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2186873" y="3680056"/>
            <a:ext cx="153741" cy="145697"/>
          </a:xfrm>
          <a:prstGeom prst="rect">
            <a:avLst/>
          </a:prstGeom>
          <a:noFill/>
          <a:extLst>
            <a:ext uri="{909E8E84-426E-40DD-AFC4-6F175D3DCCD1}">
              <a14:hiddenFill xmlns:a14="http://schemas.microsoft.com/office/drawing/2010/main">
                <a:solidFill>
                  <a:srgbClr val="FFFFFF"/>
                </a:solidFill>
              </a14:hiddenFill>
            </a:ext>
          </a:extLst>
        </p:spPr>
      </p:pic>
      <p:pic>
        <p:nvPicPr>
          <p:cNvPr id="112" name="Picture 5" descr="H:\Dropbox\Postdoc\Presentations\1802XX_Oceans_Science_Meeting\star.png">
            <a:extLst>
              <a:ext uri="{FF2B5EF4-FFF2-40B4-BE49-F238E27FC236}">
                <a16:creationId xmlns:a16="http://schemas.microsoft.com/office/drawing/2014/main" id="{8BD52C5F-A896-42DD-BAF1-FFBCC12B4F11}"/>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2073092" y="4201308"/>
            <a:ext cx="153741" cy="145697"/>
          </a:xfrm>
          <a:prstGeom prst="rect">
            <a:avLst/>
          </a:prstGeom>
          <a:noFill/>
          <a:extLst>
            <a:ext uri="{909E8E84-426E-40DD-AFC4-6F175D3DCCD1}">
              <a14:hiddenFill xmlns:a14="http://schemas.microsoft.com/office/drawing/2010/main">
                <a:solidFill>
                  <a:srgbClr val="FFFFFF"/>
                </a:solidFill>
              </a14:hiddenFill>
            </a:ext>
          </a:extLst>
        </p:spPr>
      </p:pic>
      <p:pic>
        <p:nvPicPr>
          <p:cNvPr id="113" name="Picture 5" descr="H:\Dropbox\Postdoc\Presentations\1802XX_Oceans_Science_Meeting\star.png">
            <a:extLst>
              <a:ext uri="{FF2B5EF4-FFF2-40B4-BE49-F238E27FC236}">
                <a16:creationId xmlns:a16="http://schemas.microsoft.com/office/drawing/2014/main" id="{B98BDA50-C237-4177-B14B-B37B50D39A9C}"/>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2454415" y="3608656"/>
            <a:ext cx="153741" cy="145697"/>
          </a:xfrm>
          <a:prstGeom prst="rect">
            <a:avLst/>
          </a:prstGeom>
          <a:noFill/>
          <a:extLst>
            <a:ext uri="{909E8E84-426E-40DD-AFC4-6F175D3DCCD1}">
              <a14:hiddenFill xmlns:a14="http://schemas.microsoft.com/office/drawing/2010/main">
                <a:solidFill>
                  <a:srgbClr val="FFFFFF"/>
                </a:solidFill>
              </a14:hiddenFill>
            </a:ext>
          </a:extLst>
        </p:spPr>
      </p:pic>
      <p:pic>
        <p:nvPicPr>
          <p:cNvPr id="114" name="Picture 5" descr="H:\Dropbox\Postdoc\Presentations\1802XX_Oceans_Science_Meeting\star.png">
            <a:extLst>
              <a:ext uri="{FF2B5EF4-FFF2-40B4-BE49-F238E27FC236}">
                <a16:creationId xmlns:a16="http://schemas.microsoft.com/office/drawing/2014/main" id="{CC349A5E-B0E3-435B-B211-ED236744774B}"/>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2315364" y="3178827"/>
            <a:ext cx="153741" cy="145697"/>
          </a:xfrm>
          <a:prstGeom prst="rect">
            <a:avLst/>
          </a:prstGeom>
          <a:noFill/>
          <a:extLst>
            <a:ext uri="{909E8E84-426E-40DD-AFC4-6F175D3DCCD1}">
              <a14:hiddenFill xmlns:a14="http://schemas.microsoft.com/office/drawing/2010/main">
                <a:solidFill>
                  <a:srgbClr val="FFFFFF"/>
                </a:solidFill>
              </a14:hiddenFill>
            </a:ext>
          </a:extLst>
        </p:spPr>
      </p:pic>
      <p:pic>
        <p:nvPicPr>
          <p:cNvPr id="115" name="Picture 5" descr="H:\Dropbox\Postdoc\Presentations\1802XX_Oceans_Science_Meeting\star.png">
            <a:extLst>
              <a:ext uri="{FF2B5EF4-FFF2-40B4-BE49-F238E27FC236}">
                <a16:creationId xmlns:a16="http://schemas.microsoft.com/office/drawing/2014/main" id="{88D6B77D-5E37-4AD6-AE53-88A739C3163A}"/>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2340491" y="4194892"/>
            <a:ext cx="153741" cy="145697"/>
          </a:xfrm>
          <a:prstGeom prst="rect">
            <a:avLst/>
          </a:prstGeom>
          <a:noFill/>
          <a:extLst>
            <a:ext uri="{909E8E84-426E-40DD-AFC4-6F175D3DCCD1}">
              <a14:hiddenFill xmlns:a14="http://schemas.microsoft.com/office/drawing/2010/main">
                <a:solidFill>
                  <a:srgbClr val="FFFFFF"/>
                </a:solidFill>
              </a14:hiddenFill>
            </a:ext>
          </a:extLst>
        </p:spPr>
      </p:pic>
      <p:pic>
        <p:nvPicPr>
          <p:cNvPr id="116" name="Picture 5" descr="H:\Dropbox\Postdoc\Presentations\1802XX_Oceans_Science_Meeting\star.png">
            <a:extLst>
              <a:ext uri="{FF2B5EF4-FFF2-40B4-BE49-F238E27FC236}">
                <a16:creationId xmlns:a16="http://schemas.microsoft.com/office/drawing/2014/main" id="{F52B3D3F-761F-45C7-AE75-B3BC416A3ACE}"/>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2314474" y="3606620"/>
            <a:ext cx="153741" cy="145697"/>
          </a:xfrm>
          <a:prstGeom prst="rect">
            <a:avLst/>
          </a:prstGeom>
          <a:noFill/>
          <a:extLst>
            <a:ext uri="{909E8E84-426E-40DD-AFC4-6F175D3DCCD1}">
              <a14:hiddenFill xmlns:a14="http://schemas.microsoft.com/office/drawing/2010/main">
                <a:solidFill>
                  <a:srgbClr val="FFFFFF"/>
                </a:solidFill>
              </a14:hiddenFill>
            </a:ext>
          </a:extLst>
        </p:spPr>
      </p:pic>
      <p:pic>
        <p:nvPicPr>
          <p:cNvPr id="117" name="Picture 5" descr="H:\Dropbox\Postdoc\Presentations\1802XX_Oceans_Science_Meeting\star.png">
            <a:extLst>
              <a:ext uri="{FF2B5EF4-FFF2-40B4-BE49-F238E27FC236}">
                <a16:creationId xmlns:a16="http://schemas.microsoft.com/office/drawing/2014/main" id="{806A393A-3964-464C-A917-FB497FD251EB}"/>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2222195" y="5198750"/>
            <a:ext cx="153741" cy="145697"/>
          </a:xfrm>
          <a:prstGeom prst="rect">
            <a:avLst/>
          </a:prstGeom>
          <a:noFill/>
          <a:extLst>
            <a:ext uri="{909E8E84-426E-40DD-AFC4-6F175D3DCCD1}">
              <a14:hiddenFill xmlns:a14="http://schemas.microsoft.com/office/drawing/2010/main">
                <a:solidFill>
                  <a:srgbClr val="FFFFFF"/>
                </a:solidFill>
              </a14:hiddenFill>
            </a:ext>
          </a:extLst>
        </p:spPr>
      </p:pic>
      <p:pic>
        <p:nvPicPr>
          <p:cNvPr id="118" name="Picture 5" descr="H:\Dropbox\Postdoc\Presentations\1802XX_Oceans_Science_Meeting\star.png">
            <a:extLst>
              <a:ext uri="{FF2B5EF4-FFF2-40B4-BE49-F238E27FC236}">
                <a16:creationId xmlns:a16="http://schemas.microsoft.com/office/drawing/2014/main" id="{0B7E6759-8EFA-431C-A895-94E27735A4DB}"/>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4020412" y="5346305"/>
            <a:ext cx="153741" cy="145697"/>
          </a:xfrm>
          <a:prstGeom prst="rect">
            <a:avLst/>
          </a:prstGeom>
          <a:noFill/>
          <a:extLst>
            <a:ext uri="{909E8E84-426E-40DD-AFC4-6F175D3DCCD1}">
              <a14:hiddenFill xmlns:a14="http://schemas.microsoft.com/office/drawing/2010/main">
                <a:solidFill>
                  <a:srgbClr val="FFFFFF"/>
                </a:solidFill>
              </a14:hiddenFill>
            </a:ext>
          </a:extLst>
        </p:spPr>
      </p:pic>
      <p:pic>
        <p:nvPicPr>
          <p:cNvPr id="119" name="Picture 5" descr="H:\Dropbox\Postdoc\Presentations\1802XX_Oceans_Science_Meeting\star.png">
            <a:extLst>
              <a:ext uri="{FF2B5EF4-FFF2-40B4-BE49-F238E27FC236}">
                <a16:creationId xmlns:a16="http://schemas.microsoft.com/office/drawing/2014/main" id="{AD1082BC-407B-4BEF-87FE-6C349FEAF585}"/>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4422665" y="5073101"/>
            <a:ext cx="153741" cy="145697"/>
          </a:xfrm>
          <a:prstGeom prst="rect">
            <a:avLst/>
          </a:prstGeom>
          <a:noFill/>
          <a:extLst>
            <a:ext uri="{909E8E84-426E-40DD-AFC4-6F175D3DCCD1}">
              <a14:hiddenFill xmlns:a14="http://schemas.microsoft.com/office/drawing/2010/main">
                <a:solidFill>
                  <a:srgbClr val="FFFFFF"/>
                </a:solidFill>
              </a14:hiddenFill>
            </a:ext>
          </a:extLst>
        </p:spPr>
      </p:pic>
      <p:pic>
        <p:nvPicPr>
          <p:cNvPr id="120" name="Picture 5" descr="H:\Dropbox\Postdoc\Presentations\1802XX_Oceans_Science_Meeting\star.png">
            <a:extLst>
              <a:ext uri="{FF2B5EF4-FFF2-40B4-BE49-F238E27FC236}">
                <a16:creationId xmlns:a16="http://schemas.microsoft.com/office/drawing/2014/main" id="{1FABAF9F-EAEE-4368-9B1C-869ADAC2ACF3}"/>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2649382" y="5492002"/>
            <a:ext cx="153741" cy="145697"/>
          </a:xfrm>
          <a:prstGeom prst="rect">
            <a:avLst/>
          </a:prstGeom>
          <a:noFill/>
          <a:extLst>
            <a:ext uri="{909E8E84-426E-40DD-AFC4-6F175D3DCCD1}">
              <a14:hiddenFill xmlns:a14="http://schemas.microsoft.com/office/drawing/2010/main">
                <a:solidFill>
                  <a:srgbClr val="FFFFFF"/>
                </a:solidFill>
              </a14:hiddenFill>
            </a:ext>
          </a:extLst>
        </p:spPr>
      </p:pic>
      <p:pic>
        <p:nvPicPr>
          <p:cNvPr id="121" name="Picture 5" descr="H:\Dropbox\Postdoc\Presentations\1802XX_Oceans_Science_Meeting\star.png">
            <a:extLst>
              <a:ext uri="{FF2B5EF4-FFF2-40B4-BE49-F238E27FC236}">
                <a16:creationId xmlns:a16="http://schemas.microsoft.com/office/drawing/2014/main" id="{06E96196-04DD-45C3-B617-992227E5AC29}"/>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3979844" y="3802693"/>
            <a:ext cx="153741" cy="145697"/>
          </a:xfrm>
          <a:prstGeom prst="rect">
            <a:avLst/>
          </a:prstGeom>
          <a:noFill/>
          <a:extLst>
            <a:ext uri="{909E8E84-426E-40DD-AFC4-6F175D3DCCD1}">
              <a14:hiddenFill xmlns:a14="http://schemas.microsoft.com/office/drawing/2010/main">
                <a:solidFill>
                  <a:srgbClr val="FFFFFF"/>
                </a:solidFill>
              </a14:hiddenFill>
            </a:ext>
          </a:extLst>
        </p:spPr>
      </p:pic>
      <p:grpSp>
        <p:nvGrpSpPr>
          <p:cNvPr id="122" name="Group 121">
            <a:extLst>
              <a:ext uri="{FF2B5EF4-FFF2-40B4-BE49-F238E27FC236}">
                <a16:creationId xmlns:a16="http://schemas.microsoft.com/office/drawing/2014/main" id="{B25ED646-2C05-4BC5-8CDB-CA980622EADA}"/>
              </a:ext>
            </a:extLst>
          </p:cNvPr>
          <p:cNvGrpSpPr/>
          <p:nvPr/>
        </p:nvGrpSpPr>
        <p:grpSpPr>
          <a:xfrm>
            <a:off x="805933" y="3110571"/>
            <a:ext cx="1436690" cy="369332"/>
            <a:chOff x="7496912" y="4410678"/>
            <a:chExt cx="1743645" cy="448241"/>
          </a:xfrm>
        </p:grpSpPr>
        <p:pic>
          <p:nvPicPr>
            <p:cNvPr id="123" name="Picture 5" descr="H:\Dropbox\Postdoc\Presentations\1802XX_Oceans_Science_Meeting\star.png">
              <a:extLst>
                <a:ext uri="{FF2B5EF4-FFF2-40B4-BE49-F238E27FC236}">
                  <a16:creationId xmlns:a16="http://schemas.microsoft.com/office/drawing/2014/main" id="{7D1EFB0E-C3CB-4DF5-B30F-E44E05E8888A}"/>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7496912" y="4553875"/>
              <a:ext cx="186588" cy="176825"/>
            </a:xfrm>
            <a:prstGeom prst="rect">
              <a:avLst/>
            </a:prstGeom>
            <a:noFill/>
            <a:extLst>
              <a:ext uri="{909E8E84-426E-40DD-AFC4-6F175D3DCCD1}">
                <a14:hiddenFill xmlns:a14="http://schemas.microsoft.com/office/drawing/2010/main">
                  <a:solidFill>
                    <a:srgbClr val="FFFFFF"/>
                  </a:solidFill>
                </a14:hiddenFill>
              </a:ext>
            </a:extLst>
          </p:spPr>
        </p:pic>
        <p:sp>
          <p:nvSpPr>
            <p:cNvPr id="124" name="TextBox 35">
              <a:extLst>
                <a:ext uri="{FF2B5EF4-FFF2-40B4-BE49-F238E27FC236}">
                  <a16:creationId xmlns:a16="http://schemas.microsoft.com/office/drawing/2014/main" id="{58F61967-957C-44AE-91E9-D7715B7254EA}"/>
                </a:ext>
              </a:extLst>
            </p:cNvPr>
            <p:cNvSpPr txBox="1"/>
            <p:nvPr/>
          </p:nvSpPr>
          <p:spPr>
            <a:xfrm>
              <a:off x="7683500" y="4410678"/>
              <a:ext cx="1557057" cy="448241"/>
            </a:xfrm>
            <a:prstGeom prst="rect">
              <a:avLst/>
            </a:prstGeom>
            <a:noFill/>
          </p:spPr>
          <p:txBody>
            <a:bodyPr wrap="square" rtlCol="0">
              <a:spAutoFit/>
            </a:bodyPr>
            <a:lstStyle/>
            <a:p>
              <a:r>
                <a:rPr lang="en-US" dirty="0"/>
                <a:t>MS/MS</a:t>
              </a:r>
            </a:p>
          </p:txBody>
        </p:sp>
      </p:grpSp>
      <p:sp>
        <p:nvSpPr>
          <p:cNvPr id="2" name="Rectangle 1">
            <a:extLst>
              <a:ext uri="{FF2B5EF4-FFF2-40B4-BE49-F238E27FC236}">
                <a16:creationId xmlns:a16="http://schemas.microsoft.com/office/drawing/2014/main" id="{5E9DF8A3-E1F2-4BCA-82FD-464F07C33BBB}"/>
              </a:ext>
            </a:extLst>
          </p:cNvPr>
          <p:cNvSpPr/>
          <p:nvPr/>
        </p:nvSpPr>
        <p:spPr>
          <a:xfrm>
            <a:off x="8476478" y="1968288"/>
            <a:ext cx="657225" cy="25667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350"/>
          </a:p>
        </p:txBody>
      </p:sp>
      <p:grpSp>
        <p:nvGrpSpPr>
          <p:cNvPr id="129" name="Group 128">
            <a:extLst>
              <a:ext uri="{FF2B5EF4-FFF2-40B4-BE49-F238E27FC236}">
                <a16:creationId xmlns:a16="http://schemas.microsoft.com/office/drawing/2014/main" id="{B7957CA6-96AE-46C3-9B7C-08FCA9465450}"/>
              </a:ext>
            </a:extLst>
          </p:cNvPr>
          <p:cNvGrpSpPr/>
          <p:nvPr/>
        </p:nvGrpSpPr>
        <p:grpSpPr>
          <a:xfrm>
            <a:off x="6164021" y="1879859"/>
            <a:ext cx="2886206" cy="3803287"/>
            <a:chOff x="8218694" y="1301360"/>
            <a:chExt cx="3848275" cy="2468621"/>
          </a:xfrm>
        </p:grpSpPr>
        <p:pic>
          <p:nvPicPr>
            <p:cNvPr id="130" name="Picture 129" descr="H:\Dropbox\Postdoc\Presentations\170228_ASLO\XICs\overalaid_XICs.png">
              <a:extLst>
                <a:ext uri="{FF2B5EF4-FFF2-40B4-BE49-F238E27FC236}">
                  <a16:creationId xmlns:a16="http://schemas.microsoft.com/office/drawing/2014/main" id="{B4D76EB6-0106-4A9F-B483-95A22C4E5156}"/>
                </a:ext>
              </a:extLst>
            </p:cNvPr>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8360025" y="1643869"/>
              <a:ext cx="3595646" cy="2126112"/>
            </a:xfrm>
            <a:prstGeom prst="rect">
              <a:avLst/>
            </a:prstGeom>
            <a:noFill/>
            <a:extLst>
              <a:ext uri="{909E8E84-426E-40DD-AFC4-6F175D3DCCD1}">
                <a14:hiddenFill xmlns:a14="http://schemas.microsoft.com/office/drawing/2010/main">
                  <a:solidFill>
                    <a:srgbClr val="FFFFFF"/>
                  </a:solidFill>
                </a14:hiddenFill>
              </a:ext>
            </a:extLst>
          </p:spPr>
        </p:pic>
        <p:sp>
          <p:nvSpPr>
            <p:cNvPr id="131" name="TextBox 36">
              <a:extLst>
                <a:ext uri="{FF2B5EF4-FFF2-40B4-BE49-F238E27FC236}">
                  <a16:creationId xmlns:a16="http://schemas.microsoft.com/office/drawing/2014/main" id="{8792D476-2E20-4FC8-826A-76D769F79B7B}"/>
                </a:ext>
              </a:extLst>
            </p:cNvPr>
            <p:cNvSpPr txBox="1"/>
            <p:nvPr/>
          </p:nvSpPr>
          <p:spPr>
            <a:xfrm>
              <a:off x="8218694" y="1301360"/>
              <a:ext cx="3848275" cy="209759"/>
            </a:xfrm>
            <a:prstGeom prst="rect">
              <a:avLst/>
            </a:prstGeom>
            <a:noFill/>
          </p:spPr>
          <p:txBody>
            <a:bodyPr wrap="square"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500" b="1" dirty="0"/>
                <a:t>Aligned Chromatographic Peaks</a:t>
              </a:r>
            </a:p>
          </p:txBody>
        </p:sp>
      </p:grpSp>
      <p:sp>
        <p:nvSpPr>
          <p:cNvPr id="6" name="TextBox 5">
            <a:extLst>
              <a:ext uri="{FF2B5EF4-FFF2-40B4-BE49-F238E27FC236}">
                <a16:creationId xmlns:a16="http://schemas.microsoft.com/office/drawing/2014/main" id="{A6463FA9-3EFF-41D9-8412-605CDCF8CC4F}"/>
              </a:ext>
            </a:extLst>
          </p:cNvPr>
          <p:cNvSpPr txBox="1"/>
          <p:nvPr/>
        </p:nvSpPr>
        <p:spPr>
          <a:xfrm>
            <a:off x="8092146" y="2297587"/>
            <a:ext cx="958082" cy="2123658"/>
          </a:xfrm>
          <a:prstGeom prst="rect">
            <a:avLst/>
          </a:prstGeom>
          <a:solidFill>
            <a:schemeClr val="bg1"/>
          </a:solidFill>
        </p:spPr>
        <p:txBody>
          <a:bodyPr wrap="square" rtlCol="0">
            <a:spAutoFit/>
          </a:bodyPr>
          <a:lstStyle/>
          <a:p>
            <a:r>
              <a:rPr lang="en-US" sz="1200" dirty="0">
                <a:solidFill>
                  <a:srgbClr val="961281"/>
                </a:solidFill>
              </a:rPr>
              <a:t>Sample A</a:t>
            </a:r>
          </a:p>
          <a:p>
            <a:r>
              <a:rPr lang="en-US" sz="1200" dirty="0">
                <a:solidFill>
                  <a:srgbClr val="02682D"/>
                </a:solidFill>
              </a:rPr>
              <a:t>Sample B</a:t>
            </a:r>
          </a:p>
          <a:p>
            <a:r>
              <a:rPr lang="en-US" sz="1200" dirty="0">
                <a:solidFill>
                  <a:srgbClr val="636365"/>
                </a:solidFill>
              </a:rPr>
              <a:t>Sample C</a:t>
            </a:r>
          </a:p>
          <a:p>
            <a:r>
              <a:rPr lang="en-US" sz="1200" dirty="0">
                <a:solidFill>
                  <a:srgbClr val="E95E12"/>
                </a:solidFill>
              </a:rPr>
              <a:t>Sample D</a:t>
            </a:r>
          </a:p>
          <a:p>
            <a:r>
              <a:rPr lang="en-US" sz="1200" dirty="0">
                <a:solidFill>
                  <a:srgbClr val="FFEE1C"/>
                </a:solidFill>
              </a:rPr>
              <a:t>Sample E</a:t>
            </a:r>
          </a:p>
          <a:p>
            <a:r>
              <a:rPr lang="en-US" sz="1200" dirty="0">
                <a:solidFill>
                  <a:srgbClr val="A52D33"/>
                </a:solidFill>
              </a:rPr>
              <a:t>Sample F</a:t>
            </a:r>
          </a:p>
          <a:p>
            <a:endParaRPr lang="en-US" sz="1200" dirty="0">
              <a:solidFill>
                <a:srgbClr val="A52D33"/>
              </a:solidFill>
            </a:endParaRPr>
          </a:p>
          <a:p>
            <a:endParaRPr lang="en-US" sz="1200" dirty="0">
              <a:solidFill>
                <a:srgbClr val="A52D33"/>
              </a:solidFill>
            </a:endParaRPr>
          </a:p>
          <a:p>
            <a:endParaRPr lang="en-US" sz="1200" dirty="0"/>
          </a:p>
          <a:p>
            <a:endParaRPr lang="en-US" sz="1200" dirty="0"/>
          </a:p>
          <a:p>
            <a:endParaRPr lang="de-DE" sz="1200" dirty="0"/>
          </a:p>
        </p:txBody>
      </p:sp>
      <p:sp>
        <p:nvSpPr>
          <p:cNvPr id="125" name="Ellipse 35">
            <a:extLst>
              <a:ext uri="{FF2B5EF4-FFF2-40B4-BE49-F238E27FC236}">
                <a16:creationId xmlns:a16="http://schemas.microsoft.com/office/drawing/2014/main" id="{D957F3AA-11A3-4718-91CE-5FC4EF04A30B}"/>
              </a:ext>
            </a:extLst>
          </p:cNvPr>
          <p:cNvSpPr/>
          <p:nvPr/>
        </p:nvSpPr>
        <p:spPr>
          <a:xfrm>
            <a:off x="2232204" y="2577042"/>
            <a:ext cx="112883" cy="112883"/>
          </a:xfrm>
          <a:prstGeom prst="ellipse">
            <a:avLst/>
          </a:prstGeom>
          <a:solidFill>
            <a:srgbClr val="FF33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6" name="Ellipse 37">
            <a:extLst>
              <a:ext uri="{FF2B5EF4-FFF2-40B4-BE49-F238E27FC236}">
                <a16:creationId xmlns:a16="http://schemas.microsoft.com/office/drawing/2014/main" id="{6B6A9AFE-4F7C-41E1-A4CE-DA6CB26F3456}"/>
              </a:ext>
            </a:extLst>
          </p:cNvPr>
          <p:cNvSpPr/>
          <p:nvPr/>
        </p:nvSpPr>
        <p:spPr>
          <a:xfrm>
            <a:off x="3079495" y="2522210"/>
            <a:ext cx="112883" cy="112883"/>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 name="Title 1">
            <a:extLst>
              <a:ext uri="{FF2B5EF4-FFF2-40B4-BE49-F238E27FC236}">
                <a16:creationId xmlns:a16="http://schemas.microsoft.com/office/drawing/2014/main" id="{F0F16EA1-92A0-44B8-A430-549B02047C4C}"/>
              </a:ext>
            </a:extLst>
          </p:cNvPr>
          <p:cNvSpPr txBox="1">
            <a:spLocks/>
          </p:cNvSpPr>
          <p:nvPr/>
        </p:nvSpPr>
        <p:spPr>
          <a:xfrm>
            <a:off x="457200" y="274638"/>
            <a:ext cx="8229600" cy="1143000"/>
          </a:xfrm>
          <a:prstGeom prst="rect">
            <a:avLst/>
          </a:prstGeom>
        </p:spPr>
        <p:txBody>
          <a:bodyP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4400" b="1" dirty="0"/>
              <a:t>LC-MS/MS Data Structure</a:t>
            </a:r>
            <a:endParaRPr lang="en-US" dirty="0"/>
          </a:p>
        </p:txBody>
      </p:sp>
    </p:spTree>
    <p:extLst>
      <p:ext uri="{BB962C8B-B14F-4D97-AF65-F5344CB8AC3E}">
        <p14:creationId xmlns:p14="http://schemas.microsoft.com/office/powerpoint/2010/main" val="2275898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2"/>
                                        </p:tgtEl>
                                        <p:attrNameLst>
                                          <p:attrName>style.visibility</p:attrName>
                                        </p:attrNameLst>
                                      </p:cBhvr>
                                      <p:to>
                                        <p:strVal val="visible"/>
                                      </p:to>
                                    </p:set>
                                  </p:childTnLst>
                                </p:cTn>
                              </p:par>
                              <p:par>
                                <p:cTn id="7" presetID="1" presetClass="entr" presetSubtype="0" fill="hold" grpId="0" nodeType="withEffect">
                                  <p:stCondLst>
                                    <p:cond delay="100"/>
                                  </p:stCondLst>
                                  <p:childTnLst>
                                    <p:set>
                                      <p:cBhvr>
                                        <p:cTn id="8" dur="1" fill="hold">
                                          <p:stCondLst>
                                            <p:cond delay="0"/>
                                          </p:stCondLst>
                                        </p:cTn>
                                        <p:tgtEl>
                                          <p:spTgt spid="94"/>
                                        </p:tgtEl>
                                        <p:attrNameLst>
                                          <p:attrName>style.visibility</p:attrName>
                                        </p:attrNameLst>
                                      </p:cBhvr>
                                      <p:to>
                                        <p:strVal val="visible"/>
                                      </p:to>
                                    </p:set>
                                  </p:childTnLst>
                                </p:cTn>
                              </p:par>
                              <p:par>
                                <p:cTn id="9" presetID="1" presetClass="entr" presetSubtype="0" fill="hold" grpId="0" nodeType="withEffect">
                                  <p:stCondLst>
                                    <p:cond delay="300"/>
                                  </p:stCondLst>
                                  <p:childTnLst>
                                    <p:set>
                                      <p:cBhvr>
                                        <p:cTn id="10" dur="1" fill="hold">
                                          <p:stCondLst>
                                            <p:cond delay="0"/>
                                          </p:stCondLst>
                                        </p:cTn>
                                        <p:tgtEl>
                                          <p:spTgt spid="95"/>
                                        </p:tgtEl>
                                        <p:attrNameLst>
                                          <p:attrName>style.visibility</p:attrName>
                                        </p:attrNameLst>
                                      </p:cBhvr>
                                      <p:to>
                                        <p:strVal val="visible"/>
                                      </p:to>
                                    </p:set>
                                  </p:childTnLst>
                                </p:cTn>
                              </p:par>
                              <p:par>
                                <p:cTn id="11" presetID="1" presetClass="entr" presetSubtype="0" fill="hold" grpId="0" nodeType="withEffect">
                                  <p:stCondLst>
                                    <p:cond delay="400"/>
                                  </p:stCondLst>
                                  <p:childTnLst>
                                    <p:set>
                                      <p:cBhvr>
                                        <p:cTn id="12" dur="1" fill="hold">
                                          <p:stCondLst>
                                            <p:cond delay="0"/>
                                          </p:stCondLst>
                                        </p:cTn>
                                        <p:tgtEl>
                                          <p:spTgt spid="96"/>
                                        </p:tgtEl>
                                        <p:attrNameLst>
                                          <p:attrName>style.visibility</p:attrName>
                                        </p:attrNameLst>
                                      </p:cBhvr>
                                      <p:to>
                                        <p:strVal val="visible"/>
                                      </p:to>
                                    </p:set>
                                  </p:childTnLst>
                                </p:cTn>
                              </p:par>
                              <p:par>
                                <p:cTn id="13" presetID="1" presetClass="entr" presetSubtype="0" fill="hold" grpId="0" nodeType="withEffect">
                                  <p:stCondLst>
                                    <p:cond delay="600"/>
                                  </p:stCondLst>
                                  <p:childTnLst>
                                    <p:set>
                                      <p:cBhvr>
                                        <p:cTn id="14" dur="1" fill="hold">
                                          <p:stCondLst>
                                            <p:cond delay="0"/>
                                          </p:stCondLst>
                                        </p:cTn>
                                        <p:tgtEl>
                                          <p:spTgt spid="97"/>
                                        </p:tgtEl>
                                        <p:attrNameLst>
                                          <p:attrName>style.visibility</p:attrName>
                                        </p:attrNameLst>
                                      </p:cBhvr>
                                      <p:to>
                                        <p:strVal val="visible"/>
                                      </p:to>
                                    </p:set>
                                  </p:childTnLst>
                                </p:cTn>
                              </p:par>
                              <p:par>
                                <p:cTn id="15" presetID="1" presetClass="entr" presetSubtype="0" fill="hold" grpId="0" nodeType="withEffect">
                                  <p:stCondLst>
                                    <p:cond delay="1000"/>
                                  </p:stCondLst>
                                  <p:childTnLst>
                                    <p:set>
                                      <p:cBhvr>
                                        <p:cTn id="16" dur="1" fill="hold">
                                          <p:stCondLst>
                                            <p:cond delay="0"/>
                                          </p:stCondLst>
                                        </p:cTn>
                                        <p:tgtEl>
                                          <p:spTgt spid="98"/>
                                        </p:tgtEl>
                                        <p:attrNameLst>
                                          <p:attrName>style.visibility</p:attrName>
                                        </p:attrNameLst>
                                      </p:cBhvr>
                                      <p:to>
                                        <p:strVal val="visible"/>
                                      </p:to>
                                    </p:set>
                                  </p:childTnLst>
                                </p:cTn>
                              </p:par>
                              <p:par>
                                <p:cTn id="17" presetID="1" presetClass="entr" presetSubtype="0" fill="hold" grpId="0" nodeType="withEffect">
                                  <p:stCondLst>
                                    <p:cond delay="1200"/>
                                  </p:stCondLst>
                                  <p:childTnLst>
                                    <p:set>
                                      <p:cBhvr>
                                        <p:cTn id="18" dur="1" fill="hold">
                                          <p:stCondLst>
                                            <p:cond delay="0"/>
                                          </p:stCondLst>
                                        </p:cTn>
                                        <p:tgtEl>
                                          <p:spTgt spid="99"/>
                                        </p:tgtEl>
                                        <p:attrNameLst>
                                          <p:attrName>style.visibility</p:attrName>
                                        </p:attrNameLst>
                                      </p:cBhvr>
                                      <p:to>
                                        <p:strVal val="visible"/>
                                      </p:to>
                                    </p:set>
                                  </p:childTnLst>
                                </p:cTn>
                              </p:par>
                              <p:par>
                                <p:cTn id="19" presetID="1" presetClass="entr" presetSubtype="0" fill="hold" grpId="0" nodeType="withEffect">
                                  <p:stCondLst>
                                    <p:cond delay="1500"/>
                                  </p:stCondLst>
                                  <p:childTnLst>
                                    <p:set>
                                      <p:cBhvr>
                                        <p:cTn id="20" dur="1" fill="hold">
                                          <p:stCondLst>
                                            <p:cond delay="0"/>
                                          </p:stCondLst>
                                        </p:cTn>
                                        <p:tgtEl>
                                          <p:spTgt spid="101"/>
                                        </p:tgtEl>
                                        <p:attrNameLst>
                                          <p:attrName>style.visibility</p:attrName>
                                        </p:attrNameLst>
                                      </p:cBhvr>
                                      <p:to>
                                        <p:strVal val="visible"/>
                                      </p:to>
                                    </p:set>
                                  </p:childTnLst>
                                </p:cTn>
                              </p:par>
                              <p:par>
                                <p:cTn id="21" presetID="1" presetClass="entr" presetSubtype="0" fill="hold" grpId="0" nodeType="withEffect">
                                  <p:stCondLst>
                                    <p:cond delay="2000"/>
                                  </p:stCondLst>
                                  <p:childTnLst>
                                    <p:set>
                                      <p:cBhvr>
                                        <p:cTn id="22" dur="1" fill="hold">
                                          <p:stCondLst>
                                            <p:cond delay="0"/>
                                          </p:stCondLst>
                                        </p:cTn>
                                        <p:tgtEl>
                                          <p:spTgt spid="125"/>
                                        </p:tgtEl>
                                        <p:attrNameLst>
                                          <p:attrName>style.visibility</p:attrName>
                                        </p:attrNameLst>
                                      </p:cBhvr>
                                      <p:to>
                                        <p:strVal val="visible"/>
                                      </p:to>
                                    </p:set>
                                  </p:childTnLst>
                                </p:cTn>
                              </p:par>
                              <p:par>
                                <p:cTn id="23" presetID="1" presetClass="entr" presetSubtype="0" fill="hold" grpId="0" nodeType="withEffect">
                                  <p:stCondLst>
                                    <p:cond delay="2300"/>
                                  </p:stCondLst>
                                  <p:childTnLst>
                                    <p:set>
                                      <p:cBhvr>
                                        <p:cTn id="24" dur="1" fill="hold">
                                          <p:stCondLst>
                                            <p:cond delay="0"/>
                                          </p:stCondLst>
                                        </p:cTn>
                                        <p:tgtEl>
                                          <p:spTgt spid="126"/>
                                        </p:tgtEl>
                                        <p:attrNameLst>
                                          <p:attrName>style.visibility</p:attrName>
                                        </p:attrNameLst>
                                      </p:cBhvr>
                                      <p:to>
                                        <p:strVal val="visible"/>
                                      </p:to>
                                    </p:set>
                                  </p:childTnLst>
                                </p:cTn>
                              </p:par>
                              <p:par>
                                <p:cTn id="25" presetID="1" presetClass="entr" presetSubtype="0" fill="hold" grpId="0" nodeType="withEffect">
                                  <p:stCondLst>
                                    <p:cond delay="2600"/>
                                  </p:stCondLst>
                                  <p:childTnLst>
                                    <p:set>
                                      <p:cBhvr>
                                        <p:cTn id="26" dur="1" fill="hold">
                                          <p:stCondLst>
                                            <p:cond delay="0"/>
                                          </p:stCondLst>
                                        </p:cTn>
                                        <p:tgtEl>
                                          <p:spTgt spid="93"/>
                                        </p:tgtEl>
                                        <p:attrNameLst>
                                          <p:attrName>style.visibility</p:attrName>
                                        </p:attrNameLst>
                                      </p:cBhvr>
                                      <p:to>
                                        <p:strVal val="visible"/>
                                      </p:to>
                                    </p:set>
                                  </p:childTnLst>
                                </p:cTn>
                              </p:par>
                              <p:par>
                                <p:cTn id="27" presetID="1" presetClass="entr" presetSubtype="0" fill="hold" grpId="0" nodeType="withEffect">
                                  <p:stCondLst>
                                    <p:cond delay="2900"/>
                                  </p:stCondLst>
                                  <p:childTnLst>
                                    <p:set>
                                      <p:cBhvr>
                                        <p:cTn id="28" dur="1" fill="hold">
                                          <p:stCondLst>
                                            <p:cond delay="0"/>
                                          </p:stCondLst>
                                        </p:cTn>
                                        <p:tgtEl>
                                          <p:spTgt spid="10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87"/>
                                        </p:tgtEl>
                                        <p:attrNameLst>
                                          <p:attrName>style.visibility</p:attrName>
                                        </p:attrNameLst>
                                      </p:cBhvr>
                                      <p:to>
                                        <p:strVal val="visible"/>
                                      </p:to>
                                    </p:set>
                                  </p:childTnLst>
                                </p:cTn>
                              </p:par>
                            </p:childTnLst>
                          </p:cTn>
                        </p:par>
                        <p:par>
                          <p:cTn id="33" fill="hold">
                            <p:stCondLst>
                              <p:cond delay="0"/>
                            </p:stCondLst>
                            <p:childTnLst>
                              <p:par>
                                <p:cTn id="34" presetID="1" presetClass="entr" presetSubtype="0" fill="hold" nodeType="afterEffect">
                                  <p:stCondLst>
                                    <p:cond delay="500"/>
                                  </p:stCondLst>
                                  <p:childTnLst>
                                    <p:set>
                                      <p:cBhvr>
                                        <p:cTn id="35" dur="1" fill="hold">
                                          <p:stCondLst>
                                            <p:cond delay="0"/>
                                          </p:stCondLst>
                                        </p:cTn>
                                        <p:tgtEl>
                                          <p:spTgt spid="65"/>
                                        </p:tgtEl>
                                        <p:attrNameLst>
                                          <p:attrName>style.visibility</p:attrName>
                                        </p:attrNameLst>
                                      </p:cBhvr>
                                      <p:to>
                                        <p:strVal val="visible"/>
                                      </p:to>
                                    </p:set>
                                  </p:childTnLst>
                                </p:cTn>
                              </p:par>
                            </p:childTnLst>
                          </p:cTn>
                        </p:par>
                        <p:par>
                          <p:cTn id="36" fill="hold">
                            <p:stCondLst>
                              <p:cond delay="500"/>
                            </p:stCondLst>
                            <p:childTnLst>
                              <p:par>
                                <p:cTn id="37" presetID="1" presetClass="entr" presetSubtype="0" fill="hold" nodeType="afterEffect">
                                  <p:stCondLst>
                                    <p:cond delay="500"/>
                                  </p:stCondLst>
                                  <p:childTnLst>
                                    <p:set>
                                      <p:cBhvr>
                                        <p:cTn id="38" dur="1" fill="hold">
                                          <p:stCondLst>
                                            <p:cond delay="0"/>
                                          </p:stCondLst>
                                        </p:cTn>
                                        <p:tgtEl>
                                          <p:spTgt spid="66"/>
                                        </p:tgtEl>
                                        <p:attrNameLst>
                                          <p:attrName>style.visibility</p:attrName>
                                        </p:attrNameLst>
                                      </p:cBhvr>
                                      <p:to>
                                        <p:strVal val="visible"/>
                                      </p:to>
                                    </p:set>
                                  </p:childTnLst>
                                </p:cTn>
                              </p:par>
                            </p:childTnLst>
                          </p:cTn>
                        </p:par>
                        <p:par>
                          <p:cTn id="39" fill="hold">
                            <p:stCondLst>
                              <p:cond delay="1000"/>
                            </p:stCondLst>
                            <p:childTnLst>
                              <p:par>
                                <p:cTn id="40" presetID="1" presetClass="entr" presetSubtype="0" fill="hold" nodeType="afterEffect">
                                  <p:stCondLst>
                                    <p:cond delay="500"/>
                                  </p:stCondLst>
                                  <p:childTnLst>
                                    <p:set>
                                      <p:cBhvr>
                                        <p:cTn id="41" dur="1" fill="hold">
                                          <p:stCondLst>
                                            <p:cond delay="0"/>
                                          </p:stCondLst>
                                        </p:cTn>
                                        <p:tgtEl>
                                          <p:spTgt spid="67"/>
                                        </p:tgtEl>
                                        <p:attrNameLst>
                                          <p:attrName>style.visibility</p:attrName>
                                        </p:attrNameLst>
                                      </p:cBhvr>
                                      <p:to>
                                        <p:strVal val="visible"/>
                                      </p:to>
                                    </p:set>
                                  </p:childTnLst>
                                </p:cTn>
                              </p:par>
                            </p:childTnLst>
                          </p:cTn>
                        </p:par>
                        <p:par>
                          <p:cTn id="42" fill="hold">
                            <p:stCondLst>
                              <p:cond delay="1500"/>
                            </p:stCondLst>
                            <p:childTnLst>
                              <p:par>
                                <p:cTn id="43" presetID="1" presetClass="entr" presetSubtype="0" fill="hold" nodeType="afterEffect">
                                  <p:stCondLst>
                                    <p:cond delay="500"/>
                                  </p:stCondLst>
                                  <p:childTnLst>
                                    <p:set>
                                      <p:cBhvr>
                                        <p:cTn id="44" dur="1" fill="hold">
                                          <p:stCondLst>
                                            <p:cond delay="0"/>
                                          </p:stCondLst>
                                        </p:cTn>
                                        <p:tgtEl>
                                          <p:spTgt spid="68"/>
                                        </p:tgtEl>
                                        <p:attrNameLst>
                                          <p:attrName>style.visibility</p:attrName>
                                        </p:attrNameLst>
                                      </p:cBhvr>
                                      <p:to>
                                        <p:strVal val="visible"/>
                                      </p:to>
                                    </p:set>
                                  </p:childTnLst>
                                </p:cTn>
                              </p:par>
                            </p:childTnLst>
                          </p:cTn>
                        </p:par>
                        <p:par>
                          <p:cTn id="45" fill="hold">
                            <p:stCondLst>
                              <p:cond delay="2000"/>
                            </p:stCondLst>
                            <p:childTnLst>
                              <p:par>
                                <p:cTn id="46" presetID="1" presetClass="entr" presetSubtype="0" fill="hold" nodeType="afterEffect">
                                  <p:stCondLst>
                                    <p:cond delay="500"/>
                                  </p:stCondLst>
                                  <p:childTnLst>
                                    <p:set>
                                      <p:cBhvr>
                                        <p:cTn id="47" dur="1" fill="hold">
                                          <p:stCondLst>
                                            <p:cond delay="0"/>
                                          </p:stCondLst>
                                        </p:cTn>
                                        <p:tgtEl>
                                          <p:spTgt spid="69"/>
                                        </p:tgtEl>
                                        <p:attrNameLst>
                                          <p:attrName>style.visibility</p:attrName>
                                        </p:attrNameLst>
                                      </p:cBhvr>
                                      <p:to>
                                        <p:strVal val="visible"/>
                                      </p:to>
                                    </p:set>
                                  </p:childTnLst>
                                </p:cTn>
                              </p:par>
                            </p:childTnLst>
                          </p:cTn>
                        </p:par>
                        <p:par>
                          <p:cTn id="48" fill="hold">
                            <p:stCondLst>
                              <p:cond delay="2500"/>
                            </p:stCondLst>
                            <p:childTnLst>
                              <p:par>
                                <p:cTn id="49" presetID="1" presetClass="entr" presetSubtype="0" fill="hold" nodeType="afterEffect">
                                  <p:stCondLst>
                                    <p:cond delay="500"/>
                                  </p:stCondLst>
                                  <p:childTnLst>
                                    <p:set>
                                      <p:cBhvr>
                                        <p:cTn id="50" dur="1" fill="hold">
                                          <p:stCondLst>
                                            <p:cond delay="0"/>
                                          </p:stCondLst>
                                        </p:cTn>
                                        <p:tgtEl>
                                          <p:spTgt spid="70"/>
                                        </p:tgtEl>
                                        <p:attrNameLst>
                                          <p:attrName>style.visibility</p:attrName>
                                        </p:attrNameLst>
                                      </p:cBhvr>
                                      <p:to>
                                        <p:strVal val="visible"/>
                                      </p:to>
                                    </p:set>
                                  </p:childTnLst>
                                </p:cTn>
                              </p:par>
                            </p:childTnLst>
                          </p:cTn>
                        </p:par>
                        <p:par>
                          <p:cTn id="51" fill="hold">
                            <p:stCondLst>
                              <p:cond delay="3000"/>
                            </p:stCondLst>
                            <p:childTnLst>
                              <p:par>
                                <p:cTn id="52" presetID="1" presetClass="entr" presetSubtype="0" fill="hold" nodeType="afterEffect">
                                  <p:stCondLst>
                                    <p:cond delay="500"/>
                                  </p:stCondLst>
                                  <p:childTnLst>
                                    <p:set>
                                      <p:cBhvr>
                                        <p:cTn id="53" dur="1" fill="hold">
                                          <p:stCondLst>
                                            <p:cond delay="0"/>
                                          </p:stCondLst>
                                        </p:cTn>
                                        <p:tgtEl>
                                          <p:spTgt spid="71"/>
                                        </p:tgtEl>
                                        <p:attrNameLst>
                                          <p:attrName>style.visibility</p:attrName>
                                        </p:attrNameLst>
                                      </p:cBhvr>
                                      <p:to>
                                        <p:strVal val="visible"/>
                                      </p:to>
                                    </p:set>
                                  </p:childTnLst>
                                </p:cTn>
                              </p:par>
                            </p:childTnLst>
                          </p:cTn>
                        </p:par>
                        <p:par>
                          <p:cTn id="54" fill="hold">
                            <p:stCondLst>
                              <p:cond delay="3500"/>
                            </p:stCondLst>
                            <p:childTnLst>
                              <p:par>
                                <p:cTn id="55" presetID="1" presetClass="entr" presetSubtype="0" fill="hold" nodeType="afterEffect">
                                  <p:stCondLst>
                                    <p:cond delay="500"/>
                                  </p:stCondLst>
                                  <p:childTnLst>
                                    <p:set>
                                      <p:cBhvr>
                                        <p:cTn id="56" dur="1" fill="hold">
                                          <p:stCondLst>
                                            <p:cond delay="0"/>
                                          </p:stCondLst>
                                        </p:cTn>
                                        <p:tgtEl>
                                          <p:spTgt spid="73"/>
                                        </p:tgtEl>
                                        <p:attrNameLst>
                                          <p:attrName>style.visibility</p:attrName>
                                        </p:attrNameLst>
                                      </p:cBhvr>
                                      <p:to>
                                        <p:strVal val="visible"/>
                                      </p:to>
                                    </p:set>
                                  </p:childTnLst>
                                </p:cTn>
                              </p:par>
                            </p:childTnLst>
                          </p:cTn>
                        </p:par>
                        <p:par>
                          <p:cTn id="57" fill="hold">
                            <p:stCondLst>
                              <p:cond delay="4000"/>
                            </p:stCondLst>
                            <p:childTnLst>
                              <p:par>
                                <p:cTn id="58" presetID="1" presetClass="entr" presetSubtype="0" fill="hold" nodeType="afterEffect">
                                  <p:stCondLst>
                                    <p:cond delay="500"/>
                                  </p:stCondLst>
                                  <p:childTnLst>
                                    <p:set>
                                      <p:cBhvr>
                                        <p:cTn id="59" dur="1" fill="hold">
                                          <p:stCondLst>
                                            <p:cond delay="0"/>
                                          </p:stCondLst>
                                        </p:cTn>
                                        <p:tgtEl>
                                          <p:spTgt spid="74"/>
                                        </p:tgtEl>
                                        <p:attrNameLst>
                                          <p:attrName>style.visibility</p:attrName>
                                        </p:attrNameLst>
                                      </p:cBhvr>
                                      <p:to>
                                        <p:strVal val="visible"/>
                                      </p:to>
                                    </p:set>
                                  </p:childTnLst>
                                </p:cTn>
                              </p:par>
                            </p:childTnLst>
                          </p:cTn>
                        </p:par>
                        <p:par>
                          <p:cTn id="60" fill="hold">
                            <p:stCondLst>
                              <p:cond delay="4500"/>
                            </p:stCondLst>
                            <p:childTnLst>
                              <p:par>
                                <p:cTn id="61" presetID="1" presetClass="entr" presetSubtype="0" fill="hold" nodeType="afterEffect">
                                  <p:stCondLst>
                                    <p:cond delay="500"/>
                                  </p:stCondLst>
                                  <p:childTnLst>
                                    <p:set>
                                      <p:cBhvr>
                                        <p:cTn id="62" dur="1" fill="hold">
                                          <p:stCondLst>
                                            <p:cond delay="0"/>
                                          </p:stCondLst>
                                        </p:cTn>
                                        <p:tgtEl>
                                          <p:spTgt spid="75"/>
                                        </p:tgtEl>
                                        <p:attrNameLst>
                                          <p:attrName>style.visibility</p:attrName>
                                        </p:attrNameLst>
                                      </p:cBhvr>
                                      <p:to>
                                        <p:strVal val="visible"/>
                                      </p:to>
                                    </p:set>
                                  </p:childTnLst>
                                </p:cTn>
                              </p:par>
                            </p:childTnLst>
                          </p:cTn>
                        </p:par>
                        <p:par>
                          <p:cTn id="63" fill="hold">
                            <p:stCondLst>
                              <p:cond delay="5000"/>
                            </p:stCondLst>
                            <p:childTnLst>
                              <p:par>
                                <p:cTn id="64" presetID="1" presetClass="entr" presetSubtype="0" fill="hold" nodeType="afterEffect">
                                  <p:stCondLst>
                                    <p:cond delay="500"/>
                                  </p:stCondLst>
                                  <p:childTnLst>
                                    <p:set>
                                      <p:cBhvr>
                                        <p:cTn id="65" dur="1" fill="hold">
                                          <p:stCondLst>
                                            <p:cond delay="0"/>
                                          </p:stCondLst>
                                        </p:cTn>
                                        <p:tgtEl>
                                          <p:spTgt spid="76"/>
                                        </p:tgtEl>
                                        <p:attrNameLst>
                                          <p:attrName>style.visibility</p:attrName>
                                        </p:attrNameLst>
                                      </p:cBhvr>
                                      <p:to>
                                        <p:strVal val="visible"/>
                                      </p:to>
                                    </p:set>
                                  </p:childTnLst>
                                </p:cTn>
                              </p:par>
                            </p:childTnLst>
                          </p:cTn>
                        </p:par>
                        <p:par>
                          <p:cTn id="66" fill="hold">
                            <p:stCondLst>
                              <p:cond delay="5500"/>
                            </p:stCondLst>
                            <p:childTnLst>
                              <p:par>
                                <p:cTn id="67" presetID="1" presetClass="entr" presetSubtype="0" fill="hold" nodeType="afterEffect">
                                  <p:stCondLst>
                                    <p:cond delay="500"/>
                                  </p:stCondLst>
                                  <p:childTnLst>
                                    <p:set>
                                      <p:cBhvr>
                                        <p:cTn id="68" dur="1" fill="hold">
                                          <p:stCondLst>
                                            <p:cond delay="0"/>
                                          </p:stCondLst>
                                        </p:cTn>
                                        <p:tgtEl>
                                          <p:spTgt spid="77"/>
                                        </p:tgtEl>
                                        <p:attrNameLst>
                                          <p:attrName>style.visibility</p:attrName>
                                        </p:attrNameLst>
                                      </p:cBhvr>
                                      <p:to>
                                        <p:strVal val="visible"/>
                                      </p:to>
                                    </p:set>
                                  </p:childTnLst>
                                </p:cTn>
                              </p:par>
                            </p:childTnLst>
                          </p:cTn>
                        </p:par>
                        <p:par>
                          <p:cTn id="69" fill="hold">
                            <p:stCondLst>
                              <p:cond delay="6000"/>
                            </p:stCondLst>
                            <p:childTnLst>
                              <p:par>
                                <p:cTn id="70" presetID="1" presetClass="entr" presetSubtype="0" fill="hold" nodeType="afterEffect">
                                  <p:stCondLst>
                                    <p:cond delay="500"/>
                                  </p:stCondLst>
                                  <p:childTnLst>
                                    <p:set>
                                      <p:cBhvr>
                                        <p:cTn id="71" dur="1" fill="hold">
                                          <p:stCondLst>
                                            <p:cond delay="0"/>
                                          </p:stCondLst>
                                        </p:cTn>
                                        <p:tgtEl>
                                          <p:spTgt spid="78"/>
                                        </p:tgtEl>
                                        <p:attrNameLst>
                                          <p:attrName>style.visibility</p:attrName>
                                        </p:attrNameLst>
                                      </p:cBhvr>
                                      <p:to>
                                        <p:strVal val="visible"/>
                                      </p:to>
                                    </p:set>
                                  </p:childTnLst>
                                </p:cTn>
                              </p:par>
                            </p:childTnLst>
                          </p:cTn>
                        </p:par>
                        <p:par>
                          <p:cTn id="72" fill="hold">
                            <p:stCondLst>
                              <p:cond delay="6500"/>
                            </p:stCondLst>
                            <p:childTnLst>
                              <p:par>
                                <p:cTn id="73" presetID="1" presetClass="entr" presetSubtype="0" fill="hold" nodeType="afterEffect">
                                  <p:stCondLst>
                                    <p:cond delay="500"/>
                                  </p:stCondLst>
                                  <p:childTnLst>
                                    <p:set>
                                      <p:cBhvr>
                                        <p:cTn id="74" dur="1" fill="hold">
                                          <p:stCondLst>
                                            <p:cond delay="0"/>
                                          </p:stCondLst>
                                        </p:cTn>
                                        <p:tgtEl>
                                          <p:spTgt spid="79"/>
                                        </p:tgtEl>
                                        <p:attrNameLst>
                                          <p:attrName>style.visibility</p:attrName>
                                        </p:attrNameLst>
                                      </p:cBhvr>
                                      <p:to>
                                        <p:strVal val="visible"/>
                                      </p:to>
                                    </p:set>
                                  </p:childTnLst>
                                </p:cTn>
                              </p:par>
                            </p:childTnLst>
                          </p:cTn>
                        </p:par>
                        <p:par>
                          <p:cTn id="75" fill="hold">
                            <p:stCondLst>
                              <p:cond delay="7000"/>
                            </p:stCondLst>
                            <p:childTnLst>
                              <p:par>
                                <p:cTn id="76" presetID="1" presetClass="entr" presetSubtype="0" fill="hold" nodeType="afterEffect">
                                  <p:stCondLst>
                                    <p:cond delay="500"/>
                                  </p:stCondLst>
                                  <p:childTnLst>
                                    <p:set>
                                      <p:cBhvr>
                                        <p:cTn id="77" dur="1" fill="hold">
                                          <p:stCondLst>
                                            <p:cond delay="0"/>
                                          </p:stCondLst>
                                        </p:cTn>
                                        <p:tgtEl>
                                          <p:spTgt spid="80"/>
                                        </p:tgtEl>
                                        <p:attrNameLst>
                                          <p:attrName>style.visibility</p:attrName>
                                        </p:attrNameLst>
                                      </p:cBhvr>
                                      <p:to>
                                        <p:strVal val="visible"/>
                                      </p:to>
                                    </p:set>
                                  </p:childTnLst>
                                </p:cTn>
                              </p:par>
                            </p:childTnLst>
                          </p:cTn>
                        </p:par>
                        <p:par>
                          <p:cTn id="78" fill="hold">
                            <p:stCondLst>
                              <p:cond delay="7500"/>
                            </p:stCondLst>
                            <p:childTnLst>
                              <p:par>
                                <p:cTn id="79" presetID="1" presetClass="entr" presetSubtype="0" fill="hold" nodeType="afterEffect">
                                  <p:stCondLst>
                                    <p:cond delay="500"/>
                                  </p:stCondLst>
                                  <p:childTnLst>
                                    <p:set>
                                      <p:cBhvr>
                                        <p:cTn id="80" dur="1" fill="hold">
                                          <p:stCondLst>
                                            <p:cond delay="0"/>
                                          </p:stCondLst>
                                        </p:cTn>
                                        <p:tgtEl>
                                          <p:spTgt spid="81"/>
                                        </p:tgtEl>
                                        <p:attrNameLst>
                                          <p:attrName>style.visibility</p:attrName>
                                        </p:attrNameLst>
                                      </p:cBhvr>
                                      <p:to>
                                        <p:strVal val="visible"/>
                                      </p:to>
                                    </p:set>
                                  </p:childTnLst>
                                </p:cTn>
                              </p:par>
                            </p:childTnLst>
                          </p:cTn>
                        </p:par>
                        <p:par>
                          <p:cTn id="81" fill="hold">
                            <p:stCondLst>
                              <p:cond delay="8000"/>
                            </p:stCondLst>
                            <p:childTnLst>
                              <p:par>
                                <p:cTn id="82" presetID="1" presetClass="entr" presetSubtype="0" fill="hold" nodeType="afterEffect">
                                  <p:stCondLst>
                                    <p:cond delay="500"/>
                                  </p:stCondLst>
                                  <p:childTnLst>
                                    <p:set>
                                      <p:cBhvr>
                                        <p:cTn id="83" dur="1" fill="hold">
                                          <p:stCondLst>
                                            <p:cond delay="0"/>
                                          </p:stCondLst>
                                        </p:cTn>
                                        <p:tgtEl>
                                          <p:spTgt spid="82"/>
                                        </p:tgtEl>
                                        <p:attrNameLst>
                                          <p:attrName>style.visibility</p:attrName>
                                        </p:attrNameLst>
                                      </p:cBhvr>
                                      <p:to>
                                        <p:strVal val="visible"/>
                                      </p:to>
                                    </p:set>
                                  </p:childTnLst>
                                </p:cTn>
                              </p:par>
                            </p:childTnLst>
                          </p:cTn>
                        </p:par>
                        <p:par>
                          <p:cTn id="84" fill="hold">
                            <p:stCondLst>
                              <p:cond delay="8500"/>
                            </p:stCondLst>
                            <p:childTnLst>
                              <p:par>
                                <p:cTn id="85" presetID="1" presetClass="entr" presetSubtype="0" fill="hold" nodeType="afterEffect">
                                  <p:stCondLst>
                                    <p:cond delay="500"/>
                                  </p:stCondLst>
                                  <p:childTnLst>
                                    <p:set>
                                      <p:cBhvr>
                                        <p:cTn id="86" dur="1" fill="hold">
                                          <p:stCondLst>
                                            <p:cond delay="0"/>
                                          </p:stCondLst>
                                        </p:cTn>
                                        <p:tgtEl>
                                          <p:spTgt spid="83"/>
                                        </p:tgtEl>
                                        <p:attrNameLst>
                                          <p:attrName>style.visibility</p:attrName>
                                        </p:attrNameLst>
                                      </p:cBhvr>
                                      <p:to>
                                        <p:strVal val="visible"/>
                                      </p:to>
                                    </p:set>
                                  </p:childTnLst>
                                </p:cTn>
                              </p:par>
                            </p:childTnLst>
                          </p:cTn>
                        </p:par>
                        <p:par>
                          <p:cTn id="87" fill="hold">
                            <p:stCondLst>
                              <p:cond delay="9000"/>
                            </p:stCondLst>
                            <p:childTnLst>
                              <p:par>
                                <p:cTn id="88" presetID="1" presetClass="entr" presetSubtype="0" fill="hold" nodeType="afterEffect">
                                  <p:stCondLst>
                                    <p:cond delay="500"/>
                                  </p:stCondLst>
                                  <p:childTnLst>
                                    <p:set>
                                      <p:cBhvr>
                                        <p:cTn id="89" dur="1" fill="hold">
                                          <p:stCondLst>
                                            <p:cond delay="0"/>
                                          </p:stCondLst>
                                        </p:cTn>
                                        <p:tgtEl>
                                          <p:spTgt spid="85"/>
                                        </p:tgtEl>
                                        <p:attrNameLst>
                                          <p:attrName>style.visibility</p:attrName>
                                        </p:attrNameLst>
                                      </p:cBhvr>
                                      <p:to>
                                        <p:strVal val="visible"/>
                                      </p:to>
                                    </p:set>
                                  </p:childTnLst>
                                </p:cTn>
                              </p:par>
                            </p:childTnLst>
                          </p:cTn>
                        </p:par>
                        <p:par>
                          <p:cTn id="90" fill="hold">
                            <p:stCondLst>
                              <p:cond delay="9500"/>
                            </p:stCondLst>
                            <p:childTnLst>
                              <p:par>
                                <p:cTn id="91" presetID="1" presetClass="entr" presetSubtype="0" fill="hold" nodeType="afterEffect">
                                  <p:stCondLst>
                                    <p:cond delay="500"/>
                                  </p:stCondLst>
                                  <p:childTnLst>
                                    <p:set>
                                      <p:cBhvr>
                                        <p:cTn id="92" dur="1" fill="hold">
                                          <p:stCondLst>
                                            <p:cond delay="0"/>
                                          </p:stCondLst>
                                        </p:cTn>
                                        <p:tgtEl>
                                          <p:spTgt spid="72"/>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nodeType="clickEffect">
                                  <p:stCondLst>
                                    <p:cond delay="0"/>
                                  </p:stCondLst>
                                  <p:childTnLst>
                                    <p:set>
                                      <p:cBhvr>
                                        <p:cTn id="96" dur="1" fill="hold">
                                          <p:stCondLst>
                                            <p:cond delay="0"/>
                                          </p:stCondLst>
                                        </p:cTn>
                                        <p:tgtEl>
                                          <p:spTgt spid="122"/>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nodeType="clickEffect">
                                  <p:stCondLst>
                                    <p:cond delay="0"/>
                                  </p:stCondLst>
                                  <p:childTnLst>
                                    <p:set>
                                      <p:cBhvr>
                                        <p:cTn id="100" dur="1" fill="hold">
                                          <p:stCondLst>
                                            <p:cond delay="0"/>
                                          </p:stCondLst>
                                        </p:cTn>
                                        <p:tgtEl>
                                          <p:spTgt spid="102"/>
                                        </p:tgtEl>
                                        <p:attrNameLst>
                                          <p:attrName>style.visibility</p:attrName>
                                        </p:attrNameLst>
                                      </p:cBhvr>
                                      <p:to>
                                        <p:strVal val="visible"/>
                                      </p:to>
                                    </p:set>
                                  </p:childTnLst>
                                </p:cTn>
                              </p:par>
                              <p:par>
                                <p:cTn id="101" presetID="1" presetClass="entr" presetSubtype="0" fill="hold" nodeType="withEffect">
                                  <p:stCondLst>
                                    <p:cond delay="100"/>
                                  </p:stCondLst>
                                  <p:childTnLst>
                                    <p:set>
                                      <p:cBhvr>
                                        <p:cTn id="102" dur="1" fill="hold">
                                          <p:stCondLst>
                                            <p:cond delay="0"/>
                                          </p:stCondLst>
                                        </p:cTn>
                                        <p:tgtEl>
                                          <p:spTgt spid="103"/>
                                        </p:tgtEl>
                                        <p:attrNameLst>
                                          <p:attrName>style.visibility</p:attrName>
                                        </p:attrNameLst>
                                      </p:cBhvr>
                                      <p:to>
                                        <p:strVal val="visible"/>
                                      </p:to>
                                    </p:set>
                                  </p:childTnLst>
                                </p:cTn>
                              </p:par>
                              <p:par>
                                <p:cTn id="103" presetID="1" presetClass="entr" presetSubtype="0" fill="hold" nodeType="withEffect">
                                  <p:stCondLst>
                                    <p:cond delay="200"/>
                                  </p:stCondLst>
                                  <p:childTnLst>
                                    <p:set>
                                      <p:cBhvr>
                                        <p:cTn id="104" dur="1" fill="hold">
                                          <p:stCondLst>
                                            <p:cond delay="0"/>
                                          </p:stCondLst>
                                        </p:cTn>
                                        <p:tgtEl>
                                          <p:spTgt spid="104"/>
                                        </p:tgtEl>
                                        <p:attrNameLst>
                                          <p:attrName>style.visibility</p:attrName>
                                        </p:attrNameLst>
                                      </p:cBhvr>
                                      <p:to>
                                        <p:strVal val="visible"/>
                                      </p:to>
                                    </p:set>
                                  </p:childTnLst>
                                </p:cTn>
                              </p:par>
                              <p:par>
                                <p:cTn id="105" presetID="1" presetClass="entr" presetSubtype="0" fill="hold" nodeType="withEffect">
                                  <p:stCondLst>
                                    <p:cond delay="300"/>
                                  </p:stCondLst>
                                  <p:childTnLst>
                                    <p:set>
                                      <p:cBhvr>
                                        <p:cTn id="106" dur="1" fill="hold">
                                          <p:stCondLst>
                                            <p:cond delay="0"/>
                                          </p:stCondLst>
                                        </p:cTn>
                                        <p:tgtEl>
                                          <p:spTgt spid="105"/>
                                        </p:tgtEl>
                                        <p:attrNameLst>
                                          <p:attrName>style.visibility</p:attrName>
                                        </p:attrNameLst>
                                      </p:cBhvr>
                                      <p:to>
                                        <p:strVal val="visible"/>
                                      </p:to>
                                    </p:set>
                                  </p:childTnLst>
                                </p:cTn>
                              </p:par>
                              <p:par>
                                <p:cTn id="107" presetID="1" presetClass="entr" presetSubtype="0" fill="hold" nodeType="withEffect">
                                  <p:stCondLst>
                                    <p:cond delay="400"/>
                                  </p:stCondLst>
                                  <p:childTnLst>
                                    <p:set>
                                      <p:cBhvr>
                                        <p:cTn id="108" dur="1" fill="hold">
                                          <p:stCondLst>
                                            <p:cond delay="0"/>
                                          </p:stCondLst>
                                        </p:cTn>
                                        <p:tgtEl>
                                          <p:spTgt spid="106"/>
                                        </p:tgtEl>
                                        <p:attrNameLst>
                                          <p:attrName>style.visibility</p:attrName>
                                        </p:attrNameLst>
                                      </p:cBhvr>
                                      <p:to>
                                        <p:strVal val="visible"/>
                                      </p:to>
                                    </p:set>
                                  </p:childTnLst>
                                </p:cTn>
                              </p:par>
                              <p:par>
                                <p:cTn id="109" presetID="1" presetClass="entr" presetSubtype="0" fill="hold" nodeType="withEffect">
                                  <p:stCondLst>
                                    <p:cond delay="500"/>
                                  </p:stCondLst>
                                  <p:childTnLst>
                                    <p:set>
                                      <p:cBhvr>
                                        <p:cTn id="110" dur="1" fill="hold">
                                          <p:stCondLst>
                                            <p:cond delay="0"/>
                                          </p:stCondLst>
                                        </p:cTn>
                                        <p:tgtEl>
                                          <p:spTgt spid="107"/>
                                        </p:tgtEl>
                                        <p:attrNameLst>
                                          <p:attrName>style.visibility</p:attrName>
                                        </p:attrNameLst>
                                      </p:cBhvr>
                                      <p:to>
                                        <p:strVal val="visible"/>
                                      </p:to>
                                    </p:set>
                                  </p:childTnLst>
                                </p:cTn>
                              </p:par>
                              <p:par>
                                <p:cTn id="111" presetID="1" presetClass="entr" presetSubtype="0" fill="hold" nodeType="withEffect">
                                  <p:stCondLst>
                                    <p:cond delay="600"/>
                                  </p:stCondLst>
                                  <p:childTnLst>
                                    <p:set>
                                      <p:cBhvr>
                                        <p:cTn id="112" dur="1" fill="hold">
                                          <p:stCondLst>
                                            <p:cond delay="0"/>
                                          </p:stCondLst>
                                        </p:cTn>
                                        <p:tgtEl>
                                          <p:spTgt spid="108"/>
                                        </p:tgtEl>
                                        <p:attrNameLst>
                                          <p:attrName>style.visibility</p:attrName>
                                        </p:attrNameLst>
                                      </p:cBhvr>
                                      <p:to>
                                        <p:strVal val="visible"/>
                                      </p:to>
                                    </p:set>
                                  </p:childTnLst>
                                </p:cTn>
                              </p:par>
                              <p:par>
                                <p:cTn id="113" presetID="1" presetClass="entr" presetSubtype="0" fill="hold" nodeType="withEffect">
                                  <p:stCondLst>
                                    <p:cond delay="700"/>
                                  </p:stCondLst>
                                  <p:childTnLst>
                                    <p:set>
                                      <p:cBhvr>
                                        <p:cTn id="114" dur="1" fill="hold">
                                          <p:stCondLst>
                                            <p:cond delay="0"/>
                                          </p:stCondLst>
                                        </p:cTn>
                                        <p:tgtEl>
                                          <p:spTgt spid="109"/>
                                        </p:tgtEl>
                                        <p:attrNameLst>
                                          <p:attrName>style.visibility</p:attrName>
                                        </p:attrNameLst>
                                      </p:cBhvr>
                                      <p:to>
                                        <p:strVal val="visible"/>
                                      </p:to>
                                    </p:set>
                                  </p:childTnLst>
                                </p:cTn>
                              </p:par>
                              <p:par>
                                <p:cTn id="115" presetID="1" presetClass="entr" presetSubtype="0" fill="hold" nodeType="withEffect">
                                  <p:stCondLst>
                                    <p:cond delay="800"/>
                                  </p:stCondLst>
                                  <p:childTnLst>
                                    <p:set>
                                      <p:cBhvr>
                                        <p:cTn id="116" dur="1" fill="hold">
                                          <p:stCondLst>
                                            <p:cond delay="0"/>
                                          </p:stCondLst>
                                        </p:cTn>
                                        <p:tgtEl>
                                          <p:spTgt spid="110"/>
                                        </p:tgtEl>
                                        <p:attrNameLst>
                                          <p:attrName>style.visibility</p:attrName>
                                        </p:attrNameLst>
                                      </p:cBhvr>
                                      <p:to>
                                        <p:strVal val="visible"/>
                                      </p:to>
                                    </p:set>
                                  </p:childTnLst>
                                </p:cTn>
                              </p:par>
                              <p:par>
                                <p:cTn id="117" presetID="1" presetClass="entr" presetSubtype="0" fill="hold" nodeType="withEffect">
                                  <p:stCondLst>
                                    <p:cond delay="1000"/>
                                  </p:stCondLst>
                                  <p:childTnLst>
                                    <p:set>
                                      <p:cBhvr>
                                        <p:cTn id="118" dur="1" fill="hold">
                                          <p:stCondLst>
                                            <p:cond delay="0"/>
                                          </p:stCondLst>
                                        </p:cTn>
                                        <p:tgtEl>
                                          <p:spTgt spid="111"/>
                                        </p:tgtEl>
                                        <p:attrNameLst>
                                          <p:attrName>style.visibility</p:attrName>
                                        </p:attrNameLst>
                                      </p:cBhvr>
                                      <p:to>
                                        <p:strVal val="visible"/>
                                      </p:to>
                                    </p:set>
                                  </p:childTnLst>
                                </p:cTn>
                              </p:par>
                              <p:par>
                                <p:cTn id="119" presetID="1" presetClass="entr" presetSubtype="0" fill="hold" nodeType="withEffect">
                                  <p:stCondLst>
                                    <p:cond delay="1000"/>
                                  </p:stCondLst>
                                  <p:childTnLst>
                                    <p:set>
                                      <p:cBhvr>
                                        <p:cTn id="120" dur="1" fill="hold">
                                          <p:stCondLst>
                                            <p:cond delay="0"/>
                                          </p:stCondLst>
                                        </p:cTn>
                                        <p:tgtEl>
                                          <p:spTgt spid="112"/>
                                        </p:tgtEl>
                                        <p:attrNameLst>
                                          <p:attrName>style.visibility</p:attrName>
                                        </p:attrNameLst>
                                      </p:cBhvr>
                                      <p:to>
                                        <p:strVal val="visible"/>
                                      </p:to>
                                    </p:set>
                                  </p:childTnLst>
                                </p:cTn>
                              </p:par>
                              <p:par>
                                <p:cTn id="121" presetID="1" presetClass="entr" presetSubtype="0" fill="hold" nodeType="withEffect">
                                  <p:stCondLst>
                                    <p:cond delay="1100"/>
                                  </p:stCondLst>
                                  <p:childTnLst>
                                    <p:set>
                                      <p:cBhvr>
                                        <p:cTn id="122" dur="1" fill="hold">
                                          <p:stCondLst>
                                            <p:cond delay="0"/>
                                          </p:stCondLst>
                                        </p:cTn>
                                        <p:tgtEl>
                                          <p:spTgt spid="113"/>
                                        </p:tgtEl>
                                        <p:attrNameLst>
                                          <p:attrName>style.visibility</p:attrName>
                                        </p:attrNameLst>
                                      </p:cBhvr>
                                      <p:to>
                                        <p:strVal val="visible"/>
                                      </p:to>
                                    </p:set>
                                  </p:childTnLst>
                                </p:cTn>
                              </p:par>
                              <p:par>
                                <p:cTn id="123" presetID="1" presetClass="entr" presetSubtype="0" fill="hold" nodeType="withEffect">
                                  <p:stCondLst>
                                    <p:cond delay="1300"/>
                                  </p:stCondLst>
                                  <p:childTnLst>
                                    <p:set>
                                      <p:cBhvr>
                                        <p:cTn id="124" dur="1" fill="hold">
                                          <p:stCondLst>
                                            <p:cond delay="0"/>
                                          </p:stCondLst>
                                        </p:cTn>
                                        <p:tgtEl>
                                          <p:spTgt spid="115"/>
                                        </p:tgtEl>
                                        <p:attrNameLst>
                                          <p:attrName>style.visibility</p:attrName>
                                        </p:attrNameLst>
                                      </p:cBhvr>
                                      <p:to>
                                        <p:strVal val="visible"/>
                                      </p:to>
                                    </p:set>
                                  </p:childTnLst>
                                </p:cTn>
                              </p:par>
                              <p:par>
                                <p:cTn id="125" presetID="1" presetClass="entr" presetSubtype="0" fill="hold" nodeType="withEffect">
                                  <p:stCondLst>
                                    <p:cond delay="1300"/>
                                  </p:stCondLst>
                                  <p:childTnLst>
                                    <p:set>
                                      <p:cBhvr>
                                        <p:cTn id="126" dur="1" fill="hold">
                                          <p:stCondLst>
                                            <p:cond delay="0"/>
                                          </p:stCondLst>
                                        </p:cTn>
                                        <p:tgtEl>
                                          <p:spTgt spid="116"/>
                                        </p:tgtEl>
                                        <p:attrNameLst>
                                          <p:attrName>style.visibility</p:attrName>
                                        </p:attrNameLst>
                                      </p:cBhvr>
                                      <p:to>
                                        <p:strVal val="visible"/>
                                      </p:to>
                                    </p:set>
                                  </p:childTnLst>
                                </p:cTn>
                              </p:par>
                              <p:par>
                                <p:cTn id="127" presetID="1" presetClass="entr" presetSubtype="0" fill="hold" nodeType="withEffect">
                                  <p:stCondLst>
                                    <p:cond delay="1400"/>
                                  </p:stCondLst>
                                  <p:childTnLst>
                                    <p:set>
                                      <p:cBhvr>
                                        <p:cTn id="128" dur="1" fill="hold">
                                          <p:stCondLst>
                                            <p:cond delay="0"/>
                                          </p:stCondLst>
                                        </p:cTn>
                                        <p:tgtEl>
                                          <p:spTgt spid="117"/>
                                        </p:tgtEl>
                                        <p:attrNameLst>
                                          <p:attrName>style.visibility</p:attrName>
                                        </p:attrNameLst>
                                      </p:cBhvr>
                                      <p:to>
                                        <p:strVal val="visible"/>
                                      </p:to>
                                    </p:set>
                                  </p:childTnLst>
                                </p:cTn>
                              </p:par>
                              <p:par>
                                <p:cTn id="129" presetID="1" presetClass="entr" presetSubtype="0" fill="hold" nodeType="withEffect">
                                  <p:stCondLst>
                                    <p:cond delay="1500"/>
                                  </p:stCondLst>
                                  <p:childTnLst>
                                    <p:set>
                                      <p:cBhvr>
                                        <p:cTn id="130" dur="1" fill="hold">
                                          <p:stCondLst>
                                            <p:cond delay="0"/>
                                          </p:stCondLst>
                                        </p:cTn>
                                        <p:tgtEl>
                                          <p:spTgt spid="119"/>
                                        </p:tgtEl>
                                        <p:attrNameLst>
                                          <p:attrName>style.visibility</p:attrName>
                                        </p:attrNameLst>
                                      </p:cBhvr>
                                      <p:to>
                                        <p:strVal val="visible"/>
                                      </p:to>
                                    </p:set>
                                  </p:childTnLst>
                                </p:cTn>
                              </p:par>
                              <p:par>
                                <p:cTn id="131" presetID="1" presetClass="entr" presetSubtype="0" fill="hold" nodeType="withEffect">
                                  <p:stCondLst>
                                    <p:cond delay="1600"/>
                                  </p:stCondLst>
                                  <p:childTnLst>
                                    <p:set>
                                      <p:cBhvr>
                                        <p:cTn id="132" dur="1" fill="hold">
                                          <p:stCondLst>
                                            <p:cond delay="0"/>
                                          </p:stCondLst>
                                        </p:cTn>
                                        <p:tgtEl>
                                          <p:spTgt spid="121"/>
                                        </p:tgtEl>
                                        <p:attrNameLst>
                                          <p:attrName>style.visibility</p:attrName>
                                        </p:attrNameLst>
                                      </p:cBhvr>
                                      <p:to>
                                        <p:strVal val="visible"/>
                                      </p:to>
                                    </p:set>
                                  </p:childTnLst>
                                </p:cTn>
                              </p:par>
                              <p:par>
                                <p:cTn id="133" presetID="1" presetClass="entr" presetSubtype="0" fill="hold" nodeType="withEffect">
                                  <p:stCondLst>
                                    <p:cond delay="1700"/>
                                  </p:stCondLst>
                                  <p:childTnLst>
                                    <p:set>
                                      <p:cBhvr>
                                        <p:cTn id="134" dur="1" fill="hold">
                                          <p:stCondLst>
                                            <p:cond delay="0"/>
                                          </p:stCondLst>
                                        </p:cTn>
                                        <p:tgtEl>
                                          <p:spTgt spid="114"/>
                                        </p:tgtEl>
                                        <p:attrNameLst>
                                          <p:attrName>style.visibility</p:attrName>
                                        </p:attrNameLst>
                                      </p:cBhvr>
                                      <p:to>
                                        <p:strVal val="visible"/>
                                      </p:to>
                                    </p:set>
                                  </p:childTnLst>
                                </p:cTn>
                              </p:par>
                              <p:par>
                                <p:cTn id="135" presetID="1" presetClass="entr" presetSubtype="0" fill="hold" nodeType="withEffect">
                                  <p:stCondLst>
                                    <p:cond delay="1800"/>
                                  </p:stCondLst>
                                  <p:childTnLst>
                                    <p:set>
                                      <p:cBhvr>
                                        <p:cTn id="136" dur="1" fill="hold">
                                          <p:stCondLst>
                                            <p:cond delay="0"/>
                                          </p:stCondLst>
                                        </p:cTn>
                                        <p:tgtEl>
                                          <p:spTgt spid="120"/>
                                        </p:tgtEl>
                                        <p:attrNameLst>
                                          <p:attrName>style.visibility</p:attrName>
                                        </p:attrNameLst>
                                      </p:cBhvr>
                                      <p:to>
                                        <p:strVal val="visible"/>
                                      </p:to>
                                    </p:set>
                                  </p:childTnLst>
                                </p:cTn>
                              </p:par>
                              <p:par>
                                <p:cTn id="137" presetID="1" presetClass="entr" presetSubtype="0" fill="hold" nodeType="withEffect">
                                  <p:stCondLst>
                                    <p:cond delay="1900"/>
                                  </p:stCondLst>
                                  <p:childTnLst>
                                    <p:set>
                                      <p:cBhvr>
                                        <p:cTn id="138" dur="1" fill="hold">
                                          <p:stCondLst>
                                            <p:cond delay="0"/>
                                          </p:stCondLst>
                                        </p:cTn>
                                        <p:tgtEl>
                                          <p:spTgt spid="118"/>
                                        </p:tgtEl>
                                        <p:attrNameLst>
                                          <p:attrName>style.visibility</p:attrName>
                                        </p:attrNameLst>
                                      </p:cBhvr>
                                      <p:to>
                                        <p:strVal val="visible"/>
                                      </p:to>
                                    </p:set>
                                  </p:childTnLst>
                                </p:cTn>
                              </p:par>
                            </p:childTnLst>
                          </p:cTn>
                        </p:par>
                      </p:childTnLst>
                    </p:cTn>
                  </p:par>
                  <p:par>
                    <p:cTn id="139" fill="hold">
                      <p:stCondLst>
                        <p:cond delay="indefinite"/>
                      </p:stCondLst>
                      <p:childTnLst>
                        <p:par>
                          <p:cTn id="140" fill="hold">
                            <p:stCondLst>
                              <p:cond delay="0"/>
                            </p:stCondLst>
                            <p:childTnLst>
                              <p:par>
                                <p:cTn id="141" presetID="1" presetClass="entr" presetSubtype="0" fill="hold" grpId="0" nodeType="clickEffect">
                                  <p:stCondLst>
                                    <p:cond delay="0"/>
                                  </p:stCondLst>
                                  <p:childTnLst>
                                    <p:set>
                                      <p:cBhvr>
                                        <p:cTn id="142" dur="1" fill="hold">
                                          <p:stCondLst>
                                            <p:cond delay="0"/>
                                          </p:stCondLst>
                                        </p:cTn>
                                        <p:tgtEl>
                                          <p:spTgt spid="6"/>
                                        </p:tgtEl>
                                        <p:attrNameLst>
                                          <p:attrName>style.visibility</p:attrName>
                                        </p:attrNameLst>
                                      </p:cBhvr>
                                      <p:to>
                                        <p:strVal val="visible"/>
                                      </p:to>
                                    </p:set>
                                  </p:childTnLst>
                                </p:cTn>
                              </p:par>
                              <p:par>
                                <p:cTn id="143" presetID="1" presetClass="entr" presetSubtype="0" fill="hold" nodeType="withEffect">
                                  <p:stCondLst>
                                    <p:cond delay="0"/>
                                  </p:stCondLst>
                                  <p:childTnLst>
                                    <p:set>
                                      <p:cBhvr>
                                        <p:cTn id="144" dur="1" fill="hold">
                                          <p:stCondLst>
                                            <p:cond delay="0"/>
                                          </p:stCondLst>
                                        </p:cTn>
                                        <p:tgtEl>
                                          <p:spTgt spid="1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 grpId="0" animBg="1"/>
      <p:bldP spid="93" grpId="0" animBg="1"/>
      <p:bldP spid="94" grpId="0" animBg="1"/>
      <p:bldP spid="95" grpId="0" animBg="1"/>
      <p:bldP spid="96" grpId="0" animBg="1"/>
      <p:bldP spid="97" grpId="0" animBg="1"/>
      <p:bldP spid="98" grpId="0" animBg="1"/>
      <p:bldP spid="99" grpId="0" animBg="1"/>
      <p:bldP spid="100" grpId="0" animBg="1"/>
      <p:bldP spid="101" grpId="0" animBg="1"/>
      <p:bldP spid="6" grpId="0" animBg="1"/>
      <p:bldP spid="125" grpId="0" animBg="1"/>
      <p:bldP spid="12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864368"/>
            <a:ext cx="6858000" cy="507831"/>
          </a:xfrm>
          <a:prstGeom prst="rect">
            <a:avLst/>
          </a:prstGeom>
          <a:noFill/>
        </p:spPr>
        <p:txBody>
          <a:bodyPr wrap="square" rtlCol="0">
            <a:spAutoFit/>
          </a:bodyPr>
          <a:lstStyle/>
          <a:p>
            <a:pPr algn="ctr"/>
            <a:r>
              <a:rPr lang="en-US" sz="2700" b="1" dirty="0"/>
              <a:t>Hands on, step-by-step…</a:t>
            </a:r>
          </a:p>
        </p:txBody>
      </p:sp>
      <p:pic>
        <p:nvPicPr>
          <p:cNvPr id="3" name="Picture 2" descr="Image result for bacteria flask">
            <a:extLst>
              <a:ext uri="{FF2B5EF4-FFF2-40B4-BE49-F238E27FC236}">
                <a16:creationId xmlns:a16="http://schemas.microsoft.com/office/drawing/2014/main" id="{8CCC7EE4-7494-4C4E-BF8D-1AA61335A4F7}"/>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55849" y="1852364"/>
            <a:ext cx="4260302" cy="286116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ACF38191-B395-FB4C-81CB-92D1BACC289B}"/>
              </a:ext>
            </a:extLst>
          </p:cNvPr>
          <p:cNvSpPr txBox="1"/>
          <p:nvPr/>
        </p:nvSpPr>
        <p:spPr>
          <a:xfrm>
            <a:off x="0" y="1344533"/>
            <a:ext cx="6858000" cy="323165"/>
          </a:xfrm>
          <a:prstGeom prst="rect">
            <a:avLst/>
          </a:prstGeom>
          <a:noFill/>
        </p:spPr>
        <p:txBody>
          <a:bodyPr wrap="square" rtlCol="0">
            <a:spAutoFit/>
          </a:bodyPr>
          <a:lstStyle/>
          <a:p>
            <a:pPr algn="ctr"/>
            <a:r>
              <a:rPr lang="en-US" sz="1500" dirty="0"/>
              <a:t>Can we find new siderophores produced by </a:t>
            </a:r>
            <a:r>
              <a:rPr lang="en-US" sz="1500" i="1" dirty="0"/>
              <a:t>E. coli </a:t>
            </a:r>
            <a:r>
              <a:rPr lang="en-US" sz="1500" dirty="0" err="1"/>
              <a:t>Nissle</a:t>
            </a:r>
            <a:r>
              <a:rPr lang="en-US" sz="1500" dirty="0"/>
              <a:t>?</a:t>
            </a:r>
          </a:p>
        </p:txBody>
      </p:sp>
      <p:pic>
        <p:nvPicPr>
          <p:cNvPr id="8" name="Picture 7">
            <a:extLst>
              <a:ext uri="{FF2B5EF4-FFF2-40B4-BE49-F238E27FC236}">
                <a16:creationId xmlns:a16="http://schemas.microsoft.com/office/drawing/2014/main" id="{EF88048F-4436-4CA8-BDF2-91EDB0499B66}"/>
              </a:ext>
            </a:extLst>
          </p:cNvPr>
          <p:cNvPicPr>
            <a:picLocks noChangeAspect="1"/>
          </p:cNvPicPr>
          <p:nvPr/>
        </p:nvPicPr>
        <p:blipFill rotWithShape="1">
          <a:blip r:embed="rId3"/>
          <a:srcRect l="3292"/>
          <a:stretch/>
        </p:blipFill>
        <p:spPr>
          <a:xfrm>
            <a:off x="4551429" y="1878114"/>
            <a:ext cx="4436721" cy="2118057"/>
          </a:xfrm>
          <a:prstGeom prst="rect">
            <a:avLst/>
          </a:prstGeom>
        </p:spPr>
      </p:pic>
      <p:cxnSp>
        <p:nvCxnSpPr>
          <p:cNvPr id="10" name="Straight Connector 9">
            <a:extLst>
              <a:ext uri="{FF2B5EF4-FFF2-40B4-BE49-F238E27FC236}">
                <a16:creationId xmlns:a16="http://schemas.microsoft.com/office/drawing/2014/main" id="{613BB48A-BB60-4CB2-B096-C0DC181E455B}"/>
              </a:ext>
            </a:extLst>
          </p:cNvPr>
          <p:cNvCxnSpPr/>
          <p:nvPr/>
        </p:nvCxnSpPr>
        <p:spPr>
          <a:xfrm>
            <a:off x="4727851" y="1852364"/>
            <a:ext cx="3850665" cy="1576636"/>
          </a:xfrm>
          <a:prstGeom prst="line">
            <a:avLst/>
          </a:prstGeom>
          <a:ln w="762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8D8AD57C-BBE0-4826-B66D-C39FFE7D5A3C}"/>
              </a:ext>
            </a:extLst>
          </p:cNvPr>
          <p:cNvCxnSpPr>
            <a:cxnSpLocks/>
          </p:cNvCxnSpPr>
          <p:nvPr/>
        </p:nvCxnSpPr>
        <p:spPr>
          <a:xfrm flipV="1">
            <a:off x="4727851" y="1852364"/>
            <a:ext cx="3785243" cy="1430581"/>
          </a:xfrm>
          <a:prstGeom prst="line">
            <a:avLst/>
          </a:prstGeom>
          <a:ln w="76200">
            <a:solidFill>
              <a:srgbClr val="FF0000"/>
            </a:solidFill>
          </a:ln>
        </p:spPr>
        <p:style>
          <a:lnRef idx="2">
            <a:schemeClr val="accent1"/>
          </a:lnRef>
          <a:fillRef idx="0">
            <a:schemeClr val="accent1"/>
          </a:fillRef>
          <a:effectRef idx="1">
            <a:schemeClr val="accent1"/>
          </a:effectRef>
          <a:fontRef idx="minor">
            <a:schemeClr val="tx1"/>
          </a:fontRef>
        </p:style>
      </p:cxnSp>
      <p:pic>
        <p:nvPicPr>
          <p:cNvPr id="6" name="Picture 5">
            <a:extLst>
              <a:ext uri="{FF2B5EF4-FFF2-40B4-BE49-F238E27FC236}">
                <a16:creationId xmlns:a16="http://schemas.microsoft.com/office/drawing/2014/main" id="{3C80BEF4-1D2F-4D2E-95DE-E239AD98286B}"/>
              </a:ext>
            </a:extLst>
          </p:cNvPr>
          <p:cNvPicPr>
            <a:picLocks noChangeAspect="1"/>
          </p:cNvPicPr>
          <p:nvPr/>
        </p:nvPicPr>
        <p:blipFill rotWithShape="1">
          <a:blip r:embed="rId4"/>
          <a:srcRect l="5802" t="13841" r="39013" b="20754"/>
          <a:stretch/>
        </p:blipFill>
        <p:spPr>
          <a:xfrm>
            <a:off x="1265063" y="2259610"/>
            <a:ext cx="6572732" cy="438182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193963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Interactively Exploring LCMS Data</a:t>
            </a:r>
          </a:p>
        </p:txBody>
      </p:sp>
      <p:sp>
        <p:nvSpPr>
          <p:cNvPr id="3" name="Footer Placeholder 2"/>
          <p:cNvSpPr>
            <a:spLocks noGrp="1"/>
          </p:cNvSpPr>
          <p:nvPr>
            <p:ph type="ftr" sz="quarter" idx="11"/>
          </p:nvPr>
        </p:nvSpPr>
        <p:spPr/>
        <p:txBody>
          <a:bodyPr/>
          <a:lstStyle/>
          <a:p>
            <a:r>
              <a:rPr lang="en-US"/>
              <a:t>GNPS Tutorial Module 18 - LCMS Dashboard</a:t>
            </a:r>
          </a:p>
        </p:txBody>
      </p:sp>
      <p:sp>
        <p:nvSpPr>
          <p:cNvPr id="16" name="Slide Number Placeholder 15"/>
          <p:cNvSpPr>
            <a:spLocks noGrp="1"/>
          </p:cNvSpPr>
          <p:nvPr>
            <p:ph type="sldNum" sz="quarter" idx="12"/>
          </p:nvPr>
        </p:nvSpPr>
        <p:spPr/>
        <p:txBody>
          <a:bodyPr/>
          <a:lstStyle/>
          <a:p>
            <a:fld id="{4CB6DF64-918B-0F46-A97E-09DDFEA08376}" type="slidenum">
              <a:rPr lang="en-US" smtClean="0"/>
              <a:t>6</a:t>
            </a:fld>
            <a:endParaRPr lang="en-US"/>
          </a:p>
        </p:txBody>
      </p:sp>
      <p:pic>
        <p:nvPicPr>
          <p:cNvPr id="17" name="Google Shape;203;p3"/>
          <p:cNvPicPr preferRelativeResize="0"/>
          <p:nvPr/>
        </p:nvPicPr>
        <p:blipFill rotWithShape="1">
          <a:blip r:embed="rId2">
            <a:alphaModFix/>
          </a:blip>
          <a:srcRect/>
          <a:stretch/>
        </p:blipFill>
        <p:spPr>
          <a:xfrm>
            <a:off x="196698" y="6332159"/>
            <a:ext cx="1090682" cy="389316"/>
          </a:xfrm>
          <a:prstGeom prst="rect">
            <a:avLst/>
          </a:prstGeom>
          <a:noFill/>
          <a:ln>
            <a:noFill/>
          </a:ln>
        </p:spPr>
      </p:pic>
      <p:pic>
        <p:nvPicPr>
          <p:cNvPr id="23" name="Picture 22" descr="A close up of a logo&#10;&#10;Description automatically generated">
            <a:extLst>
              <a:ext uri="{FF2B5EF4-FFF2-40B4-BE49-F238E27FC236}">
                <a16:creationId xmlns:a16="http://schemas.microsoft.com/office/drawing/2014/main" id="{B34A411E-625F-4CA6-9259-55A6768FE551}"/>
              </a:ext>
            </a:extLst>
          </p:cNvPr>
          <p:cNvPicPr>
            <a:picLocks noChangeAspect="1"/>
          </p:cNvPicPr>
          <p:nvPr/>
        </p:nvPicPr>
        <p:blipFill>
          <a:blip r:embed="rId3"/>
          <a:stretch>
            <a:fillRect/>
          </a:stretch>
        </p:blipFill>
        <p:spPr>
          <a:xfrm>
            <a:off x="387350" y="2387600"/>
            <a:ext cx="2235200" cy="2235200"/>
          </a:xfrm>
          <a:prstGeom prst="rect">
            <a:avLst/>
          </a:prstGeom>
        </p:spPr>
      </p:pic>
      <p:sp>
        <p:nvSpPr>
          <p:cNvPr id="24" name="TextBox 23">
            <a:extLst>
              <a:ext uri="{FF2B5EF4-FFF2-40B4-BE49-F238E27FC236}">
                <a16:creationId xmlns:a16="http://schemas.microsoft.com/office/drawing/2014/main" id="{B2F62DA6-CC28-4E73-B99A-0AEA47C069F3}"/>
              </a:ext>
            </a:extLst>
          </p:cNvPr>
          <p:cNvSpPr txBox="1"/>
          <p:nvPr/>
        </p:nvSpPr>
        <p:spPr>
          <a:xfrm>
            <a:off x="196698" y="2106234"/>
            <a:ext cx="2596288" cy="369332"/>
          </a:xfrm>
          <a:prstGeom prst="rect">
            <a:avLst/>
          </a:prstGeom>
          <a:noFill/>
        </p:spPr>
        <p:txBody>
          <a:bodyPr wrap="none" rtlCol="0">
            <a:spAutoFit/>
          </a:bodyPr>
          <a:lstStyle/>
          <a:p>
            <a:r>
              <a:rPr lang="en-US" dirty="0"/>
              <a:t>Full LC/MS Mass Spec File</a:t>
            </a:r>
          </a:p>
        </p:txBody>
      </p:sp>
      <p:sp>
        <p:nvSpPr>
          <p:cNvPr id="25" name="Arrow: Right 24">
            <a:extLst>
              <a:ext uri="{FF2B5EF4-FFF2-40B4-BE49-F238E27FC236}">
                <a16:creationId xmlns:a16="http://schemas.microsoft.com/office/drawing/2014/main" id="{CC3C0FFF-7618-4D9E-A266-D49C0C2EE1DF}"/>
              </a:ext>
            </a:extLst>
          </p:cNvPr>
          <p:cNvSpPr/>
          <p:nvPr/>
        </p:nvSpPr>
        <p:spPr>
          <a:xfrm>
            <a:off x="2270277" y="2863334"/>
            <a:ext cx="1085850" cy="48260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1DA04412-2155-41EC-AD39-32947FDF7875}"/>
              </a:ext>
            </a:extLst>
          </p:cNvPr>
          <p:cNvSpPr txBox="1"/>
          <p:nvPr/>
        </p:nvSpPr>
        <p:spPr>
          <a:xfrm>
            <a:off x="2313898" y="3414125"/>
            <a:ext cx="998607" cy="369332"/>
          </a:xfrm>
          <a:prstGeom prst="rect">
            <a:avLst/>
          </a:prstGeom>
          <a:noFill/>
        </p:spPr>
        <p:txBody>
          <a:bodyPr wrap="none" rtlCol="0">
            <a:spAutoFit/>
          </a:bodyPr>
          <a:lstStyle/>
          <a:p>
            <a:r>
              <a:rPr lang="en-US" dirty="0"/>
              <a:t>Visualize</a:t>
            </a:r>
          </a:p>
        </p:txBody>
      </p:sp>
      <p:pic>
        <p:nvPicPr>
          <p:cNvPr id="5" name="Picture 4" descr="Graphical user interface, application&#10;&#10;Description automatically generated">
            <a:extLst>
              <a:ext uri="{FF2B5EF4-FFF2-40B4-BE49-F238E27FC236}">
                <a16:creationId xmlns:a16="http://schemas.microsoft.com/office/drawing/2014/main" id="{A971D8D2-7AD8-44D1-AD30-B559790E7648}"/>
              </a:ext>
            </a:extLst>
          </p:cNvPr>
          <p:cNvPicPr>
            <a:picLocks noChangeAspect="1"/>
          </p:cNvPicPr>
          <p:nvPr/>
        </p:nvPicPr>
        <p:blipFill>
          <a:blip r:embed="rId4"/>
          <a:stretch>
            <a:fillRect/>
          </a:stretch>
        </p:blipFill>
        <p:spPr>
          <a:xfrm>
            <a:off x="3581007" y="1417638"/>
            <a:ext cx="5048643" cy="4468838"/>
          </a:xfrm>
          <a:prstGeom prst="rect">
            <a:avLst/>
          </a:prstGeom>
        </p:spPr>
      </p:pic>
    </p:spTree>
    <p:extLst>
      <p:ext uri="{BB962C8B-B14F-4D97-AF65-F5344CB8AC3E}">
        <p14:creationId xmlns:p14="http://schemas.microsoft.com/office/powerpoint/2010/main" val="7304885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Interactively Exploring LCMS Data</a:t>
            </a:r>
          </a:p>
        </p:txBody>
      </p:sp>
      <p:sp>
        <p:nvSpPr>
          <p:cNvPr id="3" name="Footer Placeholder 2"/>
          <p:cNvSpPr>
            <a:spLocks noGrp="1"/>
          </p:cNvSpPr>
          <p:nvPr>
            <p:ph type="ftr" sz="quarter" idx="11"/>
          </p:nvPr>
        </p:nvSpPr>
        <p:spPr/>
        <p:txBody>
          <a:bodyPr/>
          <a:lstStyle/>
          <a:p>
            <a:r>
              <a:rPr lang="en-US"/>
              <a:t>GNPS Tutorial Module 18 - LCMS Dashboard</a:t>
            </a:r>
          </a:p>
        </p:txBody>
      </p:sp>
      <p:sp>
        <p:nvSpPr>
          <p:cNvPr id="16" name="Slide Number Placeholder 15"/>
          <p:cNvSpPr>
            <a:spLocks noGrp="1"/>
          </p:cNvSpPr>
          <p:nvPr>
            <p:ph type="sldNum" sz="quarter" idx="12"/>
          </p:nvPr>
        </p:nvSpPr>
        <p:spPr/>
        <p:txBody>
          <a:bodyPr/>
          <a:lstStyle/>
          <a:p>
            <a:fld id="{4CB6DF64-918B-0F46-A97E-09DDFEA08376}" type="slidenum">
              <a:rPr lang="en-US" smtClean="0"/>
              <a:t>7</a:t>
            </a:fld>
            <a:endParaRPr lang="en-US"/>
          </a:p>
        </p:txBody>
      </p:sp>
      <p:pic>
        <p:nvPicPr>
          <p:cNvPr id="17" name="Google Shape;203;p3"/>
          <p:cNvPicPr preferRelativeResize="0"/>
          <p:nvPr/>
        </p:nvPicPr>
        <p:blipFill rotWithShape="1">
          <a:blip r:embed="rId3">
            <a:alphaModFix/>
          </a:blip>
          <a:srcRect/>
          <a:stretch/>
        </p:blipFill>
        <p:spPr>
          <a:xfrm>
            <a:off x="196698" y="6332159"/>
            <a:ext cx="1090682" cy="389316"/>
          </a:xfrm>
          <a:prstGeom prst="rect">
            <a:avLst/>
          </a:prstGeom>
          <a:noFill/>
          <a:ln>
            <a:noFill/>
          </a:ln>
        </p:spPr>
      </p:pic>
      <p:sp>
        <p:nvSpPr>
          <p:cNvPr id="25" name="Arrow: Right 24">
            <a:extLst>
              <a:ext uri="{FF2B5EF4-FFF2-40B4-BE49-F238E27FC236}">
                <a16:creationId xmlns:a16="http://schemas.microsoft.com/office/drawing/2014/main" id="{CC3C0FFF-7618-4D9E-A266-D49C0C2EE1DF}"/>
              </a:ext>
            </a:extLst>
          </p:cNvPr>
          <p:cNvSpPr/>
          <p:nvPr/>
        </p:nvSpPr>
        <p:spPr>
          <a:xfrm>
            <a:off x="2270277" y="2863334"/>
            <a:ext cx="1085850" cy="48260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1DA04412-2155-41EC-AD39-32947FDF7875}"/>
              </a:ext>
            </a:extLst>
          </p:cNvPr>
          <p:cNvSpPr txBox="1"/>
          <p:nvPr/>
        </p:nvSpPr>
        <p:spPr>
          <a:xfrm>
            <a:off x="2043669" y="3364517"/>
            <a:ext cx="998607" cy="369332"/>
          </a:xfrm>
          <a:prstGeom prst="rect">
            <a:avLst/>
          </a:prstGeom>
          <a:noFill/>
        </p:spPr>
        <p:txBody>
          <a:bodyPr wrap="none" rtlCol="0">
            <a:spAutoFit/>
          </a:bodyPr>
          <a:lstStyle/>
          <a:p>
            <a:r>
              <a:rPr lang="en-US" dirty="0"/>
              <a:t>Visualize</a:t>
            </a:r>
          </a:p>
        </p:txBody>
      </p:sp>
      <p:pic>
        <p:nvPicPr>
          <p:cNvPr id="2050" name="Picture 2" descr="img">
            <a:extLst>
              <a:ext uri="{FF2B5EF4-FFF2-40B4-BE49-F238E27FC236}">
                <a16:creationId xmlns:a16="http://schemas.microsoft.com/office/drawing/2014/main" id="{C1AC61A8-F6C8-484B-80A9-A1994448ECE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1530" y="1958780"/>
            <a:ext cx="1739900" cy="53103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a:extLst>
              <a:ext uri="{FF2B5EF4-FFF2-40B4-BE49-F238E27FC236}">
                <a16:creationId xmlns:a16="http://schemas.microsoft.com/office/drawing/2014/main" id="{AC1BBA8B-D1F7-4A22-BCB5-25AE1A6E5DC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4710" y="2632856"/>
            <a:ext cx="1696720" cy="105066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1B9C0FE3-BC6A-485A-B5C5-0A07D1EEB76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9480" y="3758589"/>
            <a:ext cx="15240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Graphical user interface, application&#10;&#10;Description automatically generated">
            <a:extLst>
              <a:ext uri="{FF2B5EF4-FFF2-40B4-BE49-F238E27FC236}">
                <a16:creationId xmlns:a16="http://schemas.microsoft.com/office/drawing/2014/main" id="{35C001F6-B5BF-4AFE-BED3-42B42457E3B9}"/>
              </a:ext>
            </a:extLst>
          </p:cNvPr>
          <p:cNvPicPr>
            <a:picLocks noChangeAspect="1"/>
          </p:cNvPicPr>
          <p:nvPr/>
        </p:nvPicPr>
        <p:blipFill>
          <a:blip r:embed="rId7"/>
          <a:stretch>
            <a:fillRect/>
          </a:stretch>
        </p:blipFill>
        <p:spPr>
          <a:xfrm>
            <a:off x="3581007" y="1417638"/>
            <a:ext cx="5048643" cy="4468838"/>
          </a:xfrm>
          <a:prstGeom prst="rect">
            <a:avLst/>
          </a:prstGeom>
        </p:spPr>
      </p:pic>
      <p:sp>
        <p:nvSpPr>
          <p:cNvPr id="8" name="TextBox 7">
            <a:extLst>
              <a:ext uri="{FF2B5EF4-FFF2-40B4-BE49-F238E27FC236}">
                <a16:creationId xmlns:a16="http://schemas.microsoft.com/office/drawing/2014/main" id="{6F761607-F3CE-4DDE-9B52-87C9C34C0A9A}"/>
              </a:ext>
            </a:extLst>
          </p:cNvPr>
          <p:cNvSpPr txBox="1"/>
          <p:nvPr/>
        </p:nvSpPr>
        <p:spPr>
          <a:xfrm>
            <a:off x="201530" y="4549955"/>
            <a:ext cx="2977738" cy="923330"/>
          </a:xfrm>
          <a:prstGeom prst="rect">
            <a:avLst/>
          </a:prstGeom>
          <a:noFill/>
        </p:spPr>
        <p:txBody>
          <a:bodyPr wrap="none" rtlCol="0">
            <a:spAutoFit/>
          </a:bodyPr>
          <a:lstStyle/>
          <a:p>
            <a:pPr marL="342900" indent="-342900">
              <a:buAutoNum type="arabicPeriod"/>
            </a:pPr>
            <a:r>
              <a:rPr lang="en-US" dirty="0"/>
              <a:t>Your Data in GNPS Jobs</a:t>
            </a:r>
          </a:p>
          <a:p>
            <a:pPr marL="342900" indent="-342900">
              <a:buAutoNum type="arabicPeriod"/>
            </a:pPr>
            <a:r>
              <a:rPr lang="en-US" dirty="0"/>
              <a:t>Your Data to Upload</a:t>
            </a:r>
          </a:p>
          <a:p>
            <a:pPr marL="342900" indent="-342900">
              <a:buAutoNum type="arabicPeriod"/>
            </a:pPr>
            <a:r>
              <a:rPr lang="en-US" dirty="0"/>
              <a:t>Public Metabolomics Data</a:t>
            </a:r>
          </a:p>
        </p:txBody>
      </p:sp>
    </p:spTree>
    <p:extLst>
      <p:ext uri="{BB962C8B-B14F-4D97-AF65-F5344CB8AC3E}">
        <p14:creationId xmlns:p14="http://schemas.microsoft.com/office/powerpoint/2010/main" val="26449725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A27961-14F8-4F74-9D66-385352656739}"/>
              </a:ext>
            </a:extLst>
          </p:cNvPr>
          <p:cNvSpPr>
            <a:spLocks noGrp="1"/>
          </p:cNvSpPr>
          <p:nvPr>
            <p:ph type="title"/>
          </p:nvPr>
        </p:nvSpPr>
        <p:spPr/>
        <p:txBody>
          <a:bodyPr>
            <a:normAutofit/>
          </a:bodyPr>
          <a:lstStyle/>
          <a:p>
            <a:r>
              <a:rPr lang="en-US" dirty="0"/>
              <a:t>Selecting Data</a:t>
            </a:r>
          </a:p>
        </p:txBody>
      </p:sp>
      <p:sp>
        <p:nvSpPr>
          <p:cNvPr id="4" name="Footer Placeholder 3">
            <a:extLst>
              <a:ext uri="{FF2B5EF4-FFF2-40B4-BE49-F238E27FC236}">
                <a16:creationId xmlns:a16="http://schemas.microsoft.com/office/drawing/2014/main" id="{A85DF570-E195-4501-B924-B9CA476ABAAE}"/>
              </a:ext>
            </a:extLst>
          </p:cNvPr>
          <p:cNvSpPr>
            <a:spLocks noGrp="1"/>
          </p:cNvSpPr>
          <p:nvPr>
            <p:ph type="ftr" sz="quarter" idx="11"/>
          </p:nvPr>
        </p:nvSpPr>
        <p:spPr/>
        <p:txBody>
          <a:bodyPr/>
          <a:lstStyle/>
          <a:p>
            <a:r>
              <a:rPr lang="en-US"/>
              <a:t>GNPS Tutorial Module 18 - LCMS Dashboard</a:t>
            </a:r>
          </a:p>
        </p:txBody>
      </p:sp>
      <p:sp>
        <p:nvSpPr>
          <p:cNvPr id="5" name="Slide Number Placeholder 4">
            <a:extLst>
              <a:ext uri="{FF2B5EF4-FFF2-40B4-BE49-F238E27FC236}">
                <a16:creationId xmlns:a16="http://schemas.microsoft.com/office/drawing/2014/main" id="{71D565D7-56BE-43C3-ADF3-FD097341CBD4}"/>
              </a:ext>
            </a:extLst>
          </p:cNvPr>
          <p:cNvSpPr>
            <a:spLocks noGrp="1"/>
          </p:cNvSpPr>
          <p:nvPr>
            <p:ph type="sldNum" sz="quarter" idx="12"/>
          </p:nvPr>
        </p:nvSpPr>
        <p:spPr/>
        <p:txBody>
          <a:bodyPr/>
          <a:lstStyle/>
          <a:p>
            <a:fld id="{4CB6DF64-918B-0F46-A97E-09DDFEA08376}" type="slidenum">
              <a:rPr lang="en-US" smtClean="0"/>
              <a:t>8</a:t>
            </a:fld>
            <a:endParaRPr lang="en-US"/>
          </a:p>
        </p:txBody>
      </p:sp>
      <p:sp>
        <p:nvSpPr>
          <p:cNvPr id="8" name="Arrow: Right 7">
            <a:extLst>
              <a:ext uri="{FF2B5EF4-FFF2-40B4-BE49-F238E27FC236}">
                <a16:creationId xmlns:a16="http://schemas.microsoft.com/office/drawing/2014/main" id="{F66B63F1-F2F9-4F9B-9C7C-706672CC1A7B}"/>
              </a:ext>
            </a:extLst>
          </p:cNvPr>
          <p:cNvSpPr/>
          <p:nvPr/>
        </p:nvSpPr>
        <p:spPr>
          <a:xfrm rot="10800000">
            <a:off x="6019800" y="2274779"/>
            <a:ext cx="685800" cy="17145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D8B44C69-4520-4A26-BCAD-27BE6C311649}"/>
              </a:ext>
            </a:extLst>
          </p:cNvPr>
          <p:cNvSpPr txBox="1"/>
          <p:nvPr/>
        </p:nvSpPr>
        <p:spPr>
          <a:xfrm>
            <a:off x="6754540" y="2037338"/>
            <a:ext cx="2005164" cy="646331"/>
          </a:xfrm>
          <a:prstGeom prst="rect">
            <a:avLst/>
          </a:prstGeom>
          <a:noFill/>
        </p:spPr>
        <p:txBody>
          <a:bodyPr wrap="none" rtlCol="0">
            <a:spAutoFit/>
          </a:bodyPr>
          <a:lstStyle/>
          <a:p>
            <a:r>
              <a:rPr lang="en-US" dirty="0"/>
              <a:t>Enter Universal</a:t>
            </a:r>
          </a:p>
          <a:p>
            <a:r>
              <a:rPr lang="en-US" dirty="0"/>
              <a:t>Spectrum Identifier</a:t>
            </a:r>
          </a:p>
        </p:txBody>
      </p:sp>
      <p:pic>
        <p:nvPicPr>
          <p:cNvPr id="7" name="Picture 6">
            <a:extLst>
              <a:ext uri="{FF2B5EF4-FFF2-40B4-BE49-F238E27FC236}">
                <a16:creationId xmlns:a16="http://schemas.microsoft.com/office/drawing/2014/main" id="{FB0E0BC6-F69D-43C0-93A9-F086E5E1275B}"/>
              </a:ext>
            </a:extLst>
          </p:cNvPr>
          <p:cNvPicPr>
            <a:picLocks noChangeAspect="1"/>
          </p:cNvPicPr>
          <p:nvPr/>
        </p:nvPicPr>
        <p:blipFill>
          <a:blip r:embed="rId2"/>
          <a:stretch>
            <a:fillRect/>
          </a:stretch>
        </p:blipFill>
        <p:spPr>
          <a:xfrm>
            <a:off x="384296" y="1778000"/>
            <a:ext cx="5479808" cy="1494888"/>
          </a:xfrm>
          <a:prstGeom prst="rect">
            <a:avLst/>
          </a:prstGeom>
        </p:spPr>
      </p:pic>
      <p:sp>
        <p:nvSpPr>
          <p:cNvPr id="15" name="TextBox 14">
            <a:extLst>
              <a:ext uri="{FF2B5EF4-FFF2-40B4-BE49-F238E27FC236}">
                <a16:creationId xmlns:a16="http://schemas.microsoft.com/office/drawing/2014/main" id="{88E3AF2D-2DFE-4D57-9924-6826930BBF2E}"/>
              </a:ext>
            </a:extLst>
          </p:cNvPr>
          <p:cNvSpPr txBox="1"/>
          <p:nvPr/>
        </p:nvSpPr>
        <p:spPr>
          <a:xfrm>
            <a:off x="320796" y="3429624"/>
            <a:ext cx="2977738" cy="923330"/>
          </a:xfrm>
          <a:prstGeom prst="rect">
            <a:avLst/>
          </a:prstGeom>
          <a:noFill/>
        </p:spPr>
        <p:txBody>
          <a:bodyPr wrap="none" rtlCol="0">
            <a:spAutoFit/>
          </a:bodyPr>
          <a:lstStyle/>
          <a:p>
            <a:r>
              <a:rPr lang="en-US" b="1" dirty="0"/>
              <a:t>Identifiers Source</a:t>
            </a:r>
          </a:p>
          <a:p>
            <a:pPr marL="342900" indent="-342900">
              <a:buAutoNum type="arabicPeriod"/>
            </a:pPr>
            <a:r>
              <a:rPr lang="en-US" dirty="0"/>
              <a:t>Your Data in GNPS Jobs</a:t>
            </a:r>
          </a:p>
          <a:p>
            <a:pPr marL="342900" indent="-342900">
              <a:buAutoNum type="arabicPeriod"/>
            </a:pPr>
            <a:r>
              <a:rPr lang="en-US" dirty="0"/>
              <a:t>Public Metabolomics Data</a:t>
            </a:r>
          </a:p>
        </p:txBody>
      </p:sp>
    </p:spTree>
    <p:extLst>
      <p:ext uri="{BB962C8B-B14F-4D97-AF65-F5344CB8AC3E}">
        <p14:creationId xmlns:p14="http://schemas.microsoft.com/office/powerpoint/2010/main" val="6879228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A27961-14F8-4F74-9D66-385352656739}"/>
              </a:ext>
            </a:extLst>
          </p:cNvPr>
          <p:cNvSpPr>
            <a:spLocks noGrp="1"/>
          </p:cNvSpPr>
          <p:nvPr>
            <p:ph type="title"/>
          </p:nvPr>
        </p:nvSpPr>
        <p:spPr/>
        <p:txBody>
          <a:bodyPr>
            <a:normAutofit/>
          </a:bodyPr>
          <a:lstStyle/>
          <a:p>
            <a:r>
              <a:rPr lang="en-US" dirty="0"/>
              <a:t>Selecting Data from GNPS Jobs</a:t>
            </a:r>
          </a:p>
        </p:txBody>
      </p:sp>
      <p:sp>
        <p:nvSpPr>
          <p:cNvPr id="4" name="Footer Placeholder 3">
            <a:extLst>
              <a:ext uri="{FF2B5EF4-FFF2-40B4-BE49-F238E27FC236}">
                <a16:creationId xmlns:a16="http://schemas.microsoft.com/office/drawing/2014/main" id="{A85DF570-E195-4501-B924-B9CA476ABAAE}"/>
              </a:ext>
            </a:extLst>
          </p:cNvPr>
          <p:cNvSpPr>
            <a:spLocks noGrp="1"/>
          </p:cNvSpPr>
          <p:nvPr>
            <p:ph type="ftr" sz="quarter" idx="11"/>
          </p:nvPr>
        </p:nvSpPr>
        <p:spPr/>
        <p:txBody>
          <a:bodyPr/>
          <a:lstStyle/>
          <a:p>
            <a:r>
              <a:rPr lang="en-US"/>
              <a:t>GNPS Tutorial Module 18 - LCMS Dashboard</a:t>
            </a:r>
          </a:p>
        </p:txBody>
      </p:sp>
      <p:sp>
        <p:nvSpPr>
          <p:cNvPr id="5" name="Slide Number Placeholder 4">
            <a:extLst>
              <a:ext uri="{FF2B5EF4-FFF2-40B4-BE49-F238E27FC236}">
                <a16:creationId xmlns:a16="http://schemas.microsoft.com/office/drawing/2014/main" id="{71D565D7-56BE-43C3-ADF3-FD097341CBD4}"/>
              </a:ext>
            </a:extLst>
          </p:cNvPr>
          <p:cNvSpPr>
            <a:spLocks noGrp="1"/>
          </p:cNvSpPr>
          <p:nvPr>
            <p:ph type="sldNum" sz="quarter" idx="12"/>
          </p:nvPr>
        </p:nvSpPr>
        <p:spPr/>
        <p:txBody>
          <a:bodyPr/>
          <a:lstStyle/>
          <a:p>
            <a:fld id="{4CB6DF64-918B-0F46-A97E-09DDFEA08376}" type="slidenum">
              <a:rPr lang="en-US" smtClean="0"/>
              <a:t>9</a:t>
            </a:fld>
            <a:endParaRPr lang="en-US"/>
          </a:p>
        </p:txBody>
      </p:sp>
      <p:pic>
        <p:nvPicPr>
          <p:cNvPr id="6" name="Picture 5" descr="Graphical user interface, text, application&#10;&#10;Description automatically generated">
            <a:extLst>
              <a:ext uri="{FF2B5EF4-FFF2-40B4-BE49-F238E27FC236}">
                <a16:creationId xmlns:a16="http://schemas.microsoft.com/office/drawing/2014/main" id="{02075637-73E7-4543-A17D-435FC64E84CE}"/>
              </a:ext>
            </a:extLst>
          </p:cNvPr>
          <p:cNvPicPr>
            <a:picLocks noChangeAspect="1"/>
          </p:cNvPicPr>
          <p:nvPr/>
        </p:nvPicPr>
        <p:blipFill>
          <a:blip r:embed="rId2"/>
          <a:stretch>
            <a:fillRect/>
          </a:stretch>
        </p:blipFill>
        <p:spPr>
          <a:xfrm>
            <a:off x="222250" y="2138861"/>
            <a:ext cx="4514850" cy="1253082"/>
          </a:xfrm>
          <a:prstGeom prst="rect">
            <a:avLst/>
          </a:prstGeom>
        </p:spPr>
      </p:pic>
      <p:sp>
        <p:nvSpPr>
          <p:cNvPr id="12" name="TextBox 11">
            <a:extLst>
              <a:ext uri="{FF2B5EF4-FFF2-40B4-BE49-F238E27FC236}">
                <a16:creationId xmlns:a16="http://schemas.microsoft.com/office/drawing/2014/main" id="{66FF1188-EFFB-4C3B-8030-9C41963B9DE1}"/>
              </a:ext>
            </a:extLst>
          </p:cNvPr>
          <p:cNvSpPr txBox="1"/>
          <p:nvPr/>
        </p:nvSpPr>
        <p:spPr>
          <a:xfrm>
            <a:off x="222250" y="1769529"/>
            <a:ext cx="4699000" cy="369332"/>
          </a:xfrm>
          <a:prstGeom prst="rect">
            <a:avLst/>
          </a:prstGeom>
          <a:noFill/>
        </p:spPr>
        <p:txBody>
          <a:bodyPr wrap="square">
            <a:spAutoFit/>
          </a:bodyPr>
          <a:lstStyle/>
          <a:p>
            <a:r>
              <a:rPr lang="en-US" b="1" dirty="0"/>
              <a:t>Classical Molecular Networking</a:t>
            </a:r>
          </a:p>
        </p:txBody>
      </p:sp>
      <p:sp>
        <p:nvSpPr>
          <p:cNvPr id="14" name="TextBox 13">
            <a:extLst>
              <a:ext uri="{FF2B5EF4-FFF2-40B4-BE49-F238E27FC236}">
                <a16:creationId xmlns:a16="http://schemas.microsoft.com/office/drawing/2014/main" id="{0FE34B3E-5B33-4989-9283-8FA05E647B2D}"/>
              </a:ext>
            </a:extLst>
          </p:cNvPr>
          <p:cNvSpPr txBox="1"/>
          <p:nvPr/>
        </p:nvSpPr>
        <p:spPr>
          <a:xfrm>
            <a:off x="222250" y="3630079"/>
            <a:ext cx="4699000" cy="369332"/>
          </a:xfrm>
          <a:prstGeom prst="rect">
            <a:avLst/>
          </a:prstGeom>
          <a:noFill/>
        </p:spPr>
        <p:txBody>
          <a:bodyPr wrap="square">
            <a:spAutoFit/>
          </a:bodyPr>
          <a:lstStyle/>
          <a:p>
            <a:r>
              <a:rPr lang="en-US" b="1" dirty="0"/>
              <a:t>FBMN</a:t>
            </a:r>
          </a:p>
        </p:txBody>
      </p:sp>
      <p:sp>
        <p:nvSpPr>
          <p:cNvPr id="18" name="TextBox 17">
            <a:extLst>
              <a:ext uri="{FF2B5EF4-FFF2-40B4-BE49-F238E27FC236}">
                <a16:creationId xmlns:a16="http://schemas.microsoft.com/office/drawing/2014/main" id="{D2317C76-4D22-4DE0-89D7-49211BF19829}"/>
              </a:ext>
            </a:extLst>
          </p:cNvPr>
          <p:cNvSpPr txBox="1"/>
          <p:nvPr/>
        </p:nvSpPr>
        <p:spPr>
          <a:xfrm>
            <a:off x="4737100" y="2539524"/>
            <a:ext cx="4699000" cy="369332"/>
          </a:xfrm>
          <a:prstGeom prst="rect">
            <a:avLst/>
          </a:prstGeom>
          <a:noFill/>
        </p:spPr>
        <p:txBody>
          <a:bodyPr wrap="square">
            <a:spAutoFit/>
          </a:bodyPr>
          <a:lstStyle/>
          <a:p>
            <a:r>
              <a:rPr lang="en-US" dirty="0">
                <a:hlinkClick r:id="rId3"/>
              </a:rPr>
              <a:t>Example Link</a:t>
            </a:r>
            <a:endParaRPr lang="en-US" dirty="0"/>
          </a:p>
        </p:txBody>
      </p:sp>
      <p:pic>
        <p:nvPicPr>
          <p:cNvPr id="20" name="Picture 19" descr="Graphical user interface, text, application, email&#10;&#10;Description automatically generated">
            <a:extLst>
              <a:ext uri="{FF2B5EF4-FFF2-40B4-BE49-F238E27FC236}">
                <a16:creationId xmlns:a16="http://schemas.microsoft.com/office/drawing/2014/main" id="{7E772E50-051C-4D5D-ABAA-7CD23EDA085C}"/>
              </a:ext>
            </a:extLst>
          </p:cNvPr>
          <p:cNvPicPr>
            <a:picLocks noChangeAspect="1"/>
          </p:cNvPicPr>
          <p:nvPr/>
        </p:nvPicPr>
        <p:blipFill>
          <a:blip r:embed="rId4"/>
          <a:stretch>
            <a:fillRect/>
          </a:stretch>
        </p:blipFill>
        <p:spPr>
          <a:xfrm>
            <a:off x="222250" y="3992031"/>
            <a:ext cx="4525264" cy="1454217"/>
          </a:xfrm>
          <a:prstGeom prst="rect">
            <a:avLst/>
          </a:prstGeom>
        </p:spPr>
      </p:pic>
      <p:sp>
        <p:nvSpPr>
          <p:cNvPr id="22" name="TextBox 21">
            <a:extLst>
              <a:ext uri="{FF2B5EF4-FFF2-40B4-BE49-F238E27FC236}">
                <a16:creationId xmlns:a16="http://schemas.microsoft.com/office/drawing/2014/main" id="{485FE753-7CD6-4669-A4D2-2C0F60F3BAF3}"/>
              </a:ext>
            </a:extLst>
          </p:cNvPr>
          <p:cNvSpPr txBox="1"/>
          <p:nvPr/>
        </p:nvSpPr>
        <p:spPr>
          <a:xfrm>
            <a:off x="4747514" y="4540181"/>
            <a:ext cx="4718050" cy="369332"/>
          </a:xfrm>
          <a:prstGeom prst="rect">
            <a:avLst/>
          </a:prstGeom>
          <a:noFill/>
        </p:spPr>
        <p:txBody>
          <a:bodyPr wrap="square">
            <a:spAutoFit/>
          </a:bodyPr>
          <a:lstStyle/>
          <a:p>
            <a:r>
              <a:rPr lang="en-US" dirty="0">
                <a:hlinkClick r:id="rId5"/>
              </a:rPr>
              <a:t>Example Link</a:t>
            </a:r>
            <a:endParaRPr lang="en-US" dirty="0"/>
          </a:p>
        </p:txBody>
      </p:sp>
    </p:spTree>
    <p:extLst>
      <p:ext uri="{BB962C8B-B14F-4D97-AF65-F5344CB8AC3E}">
        <p14:creationId xmlns:p14="http://schemas.microsoft.com/office/powerpoint/2010/main" val="25355540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0</TotalTime>
  <Words>559</Words>
  <Application>Microsoft Office PowerPoint</Application>
  <PresentationFormat>On-screen Show (4:3)</PresentationFormat>
  <Paragraphs>110</Paragraphs>
  <Slides>15</Slides>
  <Notes>4</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15</vt:i4>
      </vt:variant>
    </vt:vector>
  </HeadingPairs>
  <TitlesOfParts>
    <vt:vector size="18" baseType="lpstr">
      <vt:lpstr>Arial</vt:lpstr>
      <vt:lpstr>Calibri</vt:lpstr>
      <vt:lpstr>Office Theme</vt:lpstr>
      <vt:lpstr>PowerPoint Presentation</vt:lpstr>
      <vt:lpstr>Objectives and Data</vt:lpstr>
      <vt:lpstr>PowerPoint Presentation</vt:lpstr>
      <vt:lpstr>PowerPoint Presentation</vt:lpstr>
      <vt:lpstr>PowerPoint Presentation</vt:lpstr>
      <vt:lpstr>Interactively Exploring LCMS Data</vt:lpstr>
      <vt:lpstr>Interactively Exploring LCMS Data</vt:lpstr>
      <vt:lpstr>Selecting Data</vt:lpstr>
      <vt:lpstr>Selecting Data from GNPS Jobs</vt:lpstr>
      <vt:lpstr>Visualizing in Interface</vt:lpstr>
      <vt:lpstr>XIC on Multiple m/z</vt:lpstr>
      <vt:lpstr>XIC Comparison on Multiple Files</vt:lpstr>
      <vt:lpstr>Inspecting Feature Finding Results from FBMN</vt:lpstr>
      <vt:lpstr>Inspecting Feature Finding Results from FBMN</vt:lpstr>
      <vt:lpstr>Questions, Problems or Bugs?</vt:lpstr>
    </vt:vector>
  </TitlesOfParts>
  <Company>UCSD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Robert Quinn</dc:creator>
  <cp:lastModifiedBy>Daniel</cp:lastModifiedBy>
  <cp:revision>514</cp:revision>
  <dcterms:created xsi:type="dcterms:W3CDTF">2016-06-07T18:04:52Z</dcterms:created>
  <dcterms:modified xsi:type="dcterms:W3CDTF">2020-10-13T02:30:21Z</dcterms:modified>
</cp:coreProperties>
</file>